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5" r:id="rId2"/>
    <p:sldMasterId id="2147483660" r:id="rId3"/>
  </p:sldMasterIdLst>
  <p:notesMasterIdLst>
    <p:notesMasterId r:id="rId13"/>
  </p:notesMasterIdLst>
  <p:handoutMasterIdLst>
    <p:handoutMasterId r:id="rId14"/>
  </p:handoutMasterIdLst>
  <p:sldIdLst>
    <p:sldId id="256" r:id="rId4"/>
    <p:sldId id="352" r:id="rId5"/>
    <p:sldId id="349" r:id="rId6"/>
    <p:sldId id="355" r:id="rId7"/>
    <p:sldId id="354" r:id="rId8"/>
    <p:sldId id="353" r:id="rId9"/>
    <p:sldId id="356" r:id="rId10"/>
    <p:sldId id="357" r:id="rId11"/>
    <p:sldId id="347" r:id="rId12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ED8"/>
    <a:srgbClr val="D99694"/>
    <a:srgbClr val="000000"/>
    <a:srgbClr val="BFE7E6"/>
    <a:srgbClr val="ABE0DF"/>
    <a:srgbClr val="D6E4BA"/>
    <a:srgbClr val="D1E0B2"/>
    <a:srgbClr val="C7DAA2"/>
    <a:srgbClr val="E6BEBE"/>
    <a:srgbClr val="C8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971" autoAdjust="0"/>
    <p:restoredTop sz="99657" autoAdjust="0"/>
  </p:normalViewPr>
  <p:slideViewPr>
    <p:cSldViewPr>
      <p:cViewPr varScale="1">
        <p:scale>
          <a:sx n="87" d="100"/>
          <a:sy n="87" d="100"/>
        </p:scale>
        <p:origin x="74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35795-73ED-4FC4-8C67-378E8A35EC49}" type="datetimeFigureOut">
              <a:rPr lang="ru-RU" smtClean="0"/>
              <a:t>25.03.2017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D7491-1694-4CB4-92FB-1FC60239ED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31882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1147-98FD-435B-AFE5-20D64FFC80EC}" type="datetimeFigureOut">
              <a:rPr lang="ru-RU" smtClean="0"/>
              <a:t>25.03.2017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41280-FB6E-462E-B6D7-C53CB93DC0E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619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1280-FB6E-462E-B6D7-C53CB93DC0E4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89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1781-013A-4526-8533-E456B98F3CF7}" type="datetime6">
              <a:rPr lang="ru-RU" smtClean="0"/>
              <a:t>март 17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08222-DEE4-4FC0-AE5D-9CB6EFB806BF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A6976C-616B-4BE4-B642-92C95EC8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21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08222-DEE4-4FC0-AE5D-9CB6EFB806BF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A6976C-616B-4BE4-B642-92C95EC8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633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08222-DEE4-4FC0-AE5D-9CB6EFB806BF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A6976C-616B-4BE4-B642-92C95EC8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50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08222-DEE4-4FC0-AE5D-9CB6EFB806BF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A6976C-616B-4BE4-B642-92C95EC8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21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08222-DEE4-4FC0-AE5D-9CB6EFB806BF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A6976C-616B-4BE4-B642-92C95EC8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955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08222-DEE4-4FC0-AE5D-9CB6EFB806BF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A6976C-616B-4BE4-B642-92C95EC8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484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08222-DEE4-4FC0-AE5D-9CB6EFB806BF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A6976C-616B-4BE4-B642-92C95EC8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175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08222-DEE4-4FC0-AE5D-9CB6EFB806BF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A6976C-616B-4BE4-B642-92C95EC8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094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08222-DEE4-4FC0-AE5D-9CB6EFB806BF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A6976C-616B-4BE4-B642-92C95EC8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527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08222-DEE4-4FC0-AE5D-9CB6EFB806BF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A6976C-616B-4BE4-B642-92C95EC8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9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2180" y="296652"/>
            <a:ext cx="2674640" cy="270000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403648" y="6505200"/>
            <a:ext cx="1080120" cy="153368"/>
          </a:xfrm>
        </p:spPr>
        <p:txBody>
          <a:bodyPr/>
          <a:lstStyle>
            <a:lvl1pPr>
              <a:defRPr b="1" spc="100" baseline="0">
                <a:solidFill>
                  <a:srgbClr val="F03010"/>
                </a:solidFill>
                <a:latin typeface="Arial Narrow" pitchFamily="34" charset="0"/>
              </a:defRPr>
            </a:lvl1pPr>
          </a:lstStyle>
          <a:p>
            <a:pPr algn="r"/>
            <a:r>
              <a:rPr lang="ru-RU" dirty="0"/>
              <a:t>Март 2014</a:t>
            </a: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484000" y="6505200"/>
            <a:ext cx="3024336" cy="149101"/>
          </a:xfrm>
        </p:spPr>
        <p:txBody>
          <a:bodyPr lIns="108000"/>
          <a:lstStyle>
            <a:lvl1pPr algn="l">
              <a:defRPr spc="100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FE58-8707-47F4-9BA2-EE6591A42041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0A8F-34C5-4169-B09A-F6F57A9B10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838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AA9F-709D-4400-978C-9E11191F693F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0A8F-34C5-4169-B09A-F6F57A9B10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140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E0F8-76EC-45EA-9EEE-B98F4642FD71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0A8F-34C5-4169-B09A-F6F57A9B10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135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3381-E7CB-4269-8FA2-01B06178F58D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0A8F-34C5-4169-B09A-F6F57A9B10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754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A81F-412B-48F0-856A-9E3249E12021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0A8F-34C5-4169-B09A-F6F57A9B10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367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2D85-AA75-4EE6-BBC0-BE96968EE325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00A8F-34C5-4169-B09A-F6F57A9B10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7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587B-6AC9-4711-B529-770329312D5A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24086" y="319450"/>
            <a:ext cx="511728" cy="258790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854B-B7DA-4214-A893-01EEB3D2981B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24086" y="319450"/>
            <a:ext cx="511728" cy="258790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A973-4BEF-4CF3-9857-A6431CC4245B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24086" y="319450"/>
            <a:ext cx="511728" cy="258790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5A14-4EC2-44EC-9C10-A21B600F1CEB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24086" y="319450"/>
            <a:ext cx="511728" cy="258790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7B9-A686-4148-B96D-386143C60D52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24086" y="319450"/>
            <a:ext cx="511728" cy="258790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F29B-9A4E-4A9D-A996-35485E309BFF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24086" y="319450"/>
            <a:ext cx="511728" cy="258790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08222-DEE4-4FC0-AE5D-9CB6EFB806BF}" type="datetimeFigureOut">
              <a:rPr lang="ru-RU" smtClean="0"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A6976C-616B-4BE4-B642-92C95EC87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61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811"/>
          <a:stretch/>
        </p:blipFill>
        <p:spPr bwMode="auto">
          <a:xfrm>
            <a:off x="1345316" y="188999"/>
            <a:ext cx="469223" cy="519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alenaa.RARUS-SEV\Desktop\лого3.png"/>
          <p:cNvPicPr>
            <a:picLocks noChangeAspect="1" noChangeArrowheads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46"/>
          <a:stretch/>
        </p:blipFill>
        <p:spPr bwMode="auto">
          <a:xfrm>
            <a:off x="1797404" y="476672"/>
            <a:ext cx="722368" cy="21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pple\Desktop\Фон2.jp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199" t="73874" r="14855"/>
          <a:stretch/>
        </p:blipFill>
        <p:spPr bwMode="auto">
          <a:xfrm>
            <a:off x="2473829" y="5733750"/>
            <a:ext cx="6670171" cy="7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808" y="307063"/>
            <a:ext cx="2674640" cy="273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52E1E-383F-49C2-BA50-77F8ECDF4C52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771800" y="6357703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46851"/>
            <a:ext cx="1080120" cy="45719"/>
          </a:xfrm>
          <a:prstGeom prst="rect">
            <a:avLst/>
          </a:prstGeom>
          <a:gradFill>
            <a:gsLst>
              <a:gs pos="0">
                <a:srgbClr val="F03010"/>
              </a:gs>
              <a:gs pos="100000">
                <a:srgbClr val="F03010">
                  <a:lumMod val="69000"/>
                  <a:lumOff val="31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03010"/>
                </a:solidFill>
              </a:ln>
              <a:gradFill flip="none" rotWithShape="1">
                <a:gsLst>
                  <a:gs pos="0">
                    <a:srgbClr val="F03010"/>
                  </a:gs>
                  <a:gs pos="100000">
                    <a:srgbClr val="F03010">
                      <a:lumMod val="69000"/>
                      <a:lumOff val="31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597449"/>
            <a:ext cx="6408712" cy="46429"/>
          </a:xfrm>
          <a:prstGeom prst="rect">
            <a:avLst/>
          </a:prstGeom>
          <a:gradFill>
            <a:gsLst>
              <a:gs pos="0">
                <a:srgbClr val="F03010"/>
              </a:gs>
              <a:gs pos="100000">
                <a:srgbClr val="F03010">
                  <a:lumMod val="69000"/>
                  <a:lumOff val="31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rgbClr val="F03010"/>
                  </a:gs>
                  <a:gs pos="100000">
                    <a:srgbClr val="F03010">
                      <a:lumMod val="69000"/>
                      <a:lumOff val="31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85236" y="6500702"/>
            <a:ext cx="6191220" cy="188640"/>
          </a:xfrm>
          <a:prstGeom prst="rect">
            <a:avLst/>
          </a:prstGeom>
          <a:gradFill flip="none" rotWithShape="1">
            <a:gsLst>
              <a:gs pos="64000">
                <a:srgbClr val="F79282"/>
              </a:gs>
              <a:gs pos="0">
                <a:srgbClr val="F03010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rgbClr val="F03010"/>
                  </a:gs>
                  <a:gs pos="100000">
                    <a:srgbClr val="F03010">
                      <a:lumMod val="69000"/>
                      <a:lumOff val="31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14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Apple\Desktop\Фон2.jp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199" t="73874" r="14855"/>
          <a:stretch/>
        </p:blipFill>
        <p:spPr bwMode="auto">
          <a:xfrm>
            <a:off x="2473829" y="5733750"/>
            <a:ext cx="6670171" cy="7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2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52E1E-383F-49C2-BA50-77F8ECDF4C52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23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771800" y="6357703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29" name="Прямоугольник 28"/>
          <p:cNvSpPr/>
          <p:nvPr userDrawn="1"/>
        </p:nvSpPr>
        <p:spPr>
          <a:xfrm>
            <a:off x="2485236" y="6500702"/>
            <a:ext cx="6191220" cy="188640"/>
          </a:xfrm>
          <a:prstGeom prst="rect">
            <a:avLst/>
          </a:prstGeom>
          <a:gradFill flip="none" rotWithShape="1">
            <a:gsLst>
              <a:gs pos="64000">
                <a:srgbClr val="F79282"/>
              </a:gs>
              <a:gs pos="0">
                <a:srgbClr val="F03010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rgbClr val="F03010"/>
                  </a:gs>
                  <a:gs pos="100000">
                    <a:srgbClr val="F03010">
                      <a:lumMod val="69000"/>
                      <a:lumOff val="31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2590800" y="598159"/>
            <a:ext cx="6301680" cy="45719"/>
          </a:xfrm>
          <a:prstGeom prst="rect">
            <a:avLst/>
          </a:prstGeom>
          <a:gradFill>
            <a:gsLst>
              <a:gs pos="0">
                <a:srgbClr val="F03010"/>
              </a:gs>
              <a:gs pos="100000">
                <a:srgbClr val="F03010">
                  <a:lumMod val="69000"/>
                  <a:lumOff val="31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rgbClr val="F03010"/>
                  </a:gs>
                  <a:gs pos="100000">
                    <a:srgbClr val="F03010">
                      <a:lumMod val="69000"/>
                      <a:lumOff val="31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251520" y="346851"/>
            <a:ext cx="1080120" cy="45719"/>
          </a:xfrm>
          <a:prstGeom prst="rect">
            <a:avLst/>
          </a:prstGeom>
          <a:gradFill>
            <a:gsLst>
              <a:gs pos="0">
                <a:srgbClr val="F03010"/>
              </a:gs>
              <a:gs pos="100000">
                <a:srgbClr val="F03010">
                  <a:lumMod val="69000"/>
                  <a:lumOff val="31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03010"/>
                </a:solidFill>
              </a:ln>
              <a:gradFill flip="none" rotWithShape="1">
                <a:gsLst>
                  <a:gs pos="0">
                    <a:srgbClr val="F03010"/>
                  </a:gs>
                  <a:gs pos="100000">
                    <a:srgbClr val="F03010">
                      <a:lumMod val="69000"/>
                      <a:lumOff val="31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pic>
        <p:nvPicPr>
          <p:cNvPr id="10" name="Рисунок 1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811"/>
          <a:stretch/>
        </p:blipFill>
        <p:spPr bwMode="auto">
          <a:xfrm>
            <a:off x="1366473" y="188999"/>
            <a:ext cx="469223" cy="519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C:\Users\alenaa.RARUS-SEV\Desktop\лого3.png"/>
          <p:cNvPicPr>
            <a:picLocks noChangeAspect="1" noChangeArrowheads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46"/>
          <a:stretch/>
        </p:blipFill>
        <p:spPr bwMode="auto">
          <a:xfrm>
            <a:off x="1835696" y="476672"/>
            <a:ext cx="722368" cy="21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276"/>
            <a:ext cx="1127456" cy="7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92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E09E-B312-41AC-A839-E91B9E14AE38}" type="datetime6">
              <a:rPr lang="ru-RU" smtClean="0"/>
              <a:t>март 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food@rarus.ru </a:t>
            </a:r>
            <a:r>
              <a:rPr lang="ru-RU" dirty="0"/>
              <a:t>тел.:  +7(495) 231-20-02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00A8F-34C5-4169-B09A-F6F57A9B10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78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9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rus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4.jpe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6.jpeg"/><Relationship Id="rId7" Type="http://schemas.openxmlformats.org/officeDocument/2006/relationships/image" Target="../media/image20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arus.ru/press/events/archive/" TargetMode="External"/><Relationship Id="rId7" Type="http://schemas.openxmlformats.org/officeDocument/2006/relationships/image" Target="../media/image4.jpeg"/><Relationship Id="rId2" Type="http://schemas.openxmlformats.org/officeDocument/2006/relationships/hyperlink" Target="mailto:1&#1057;@chiefcons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unes.apple.com/ru/app/restart-mobil-nyj-oficiant/id886646375?mt=8" TargetMode="External"/><Relationship Id="rId5" Type="http://schemas.openxmlformats.org/officeDocument/2006/relationships/hyperlink" Target="https://play.google.com/store/apps/details?id=ru.rarus.restaurant&amp;hl=ru" TargetMode="External"/><Relationship Id="rId4" Type="http://schemas.openxmlformats.org/officeDocument/2006/relationships/hyperlink" Target="http://update.rarus.ru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efcons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arus.ru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naa.RARUS-SEV\Desktop\лого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297" y="2479684"/>
            <a:ext cx="4415971" cy="100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Заголовок 1"/>
          <p:cNvSpPr txBox="1">
            <a:spLocks/>
          </p:cNvSpPr>
          <p:nvPr/>
        </p:nvSpPr>
        <p:spPr>
          <a:xfrm>
            <a:off x="3635896" y="3176972"/>
            <a:ext cx="3168352" cy="374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050" b="1" dirty="0">
                <a:solidFill>
                  <a:srgbClr val="540000"/>
                </a:solidFill>
              </a:rPr>
              <a:t>Автоматизация предприятий питания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6237312"/>
            <a:ext cx="2255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Разработано компанией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«1С-Рарус»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www.rarus.ru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896881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47964" y="980728"/>
            <a:ext cx="47165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РестАрт – фронт-офис для предприятий питания любого класса и формата. Это надёжная система с высокой степенью отказоустойчивости, скоростью работы и низкими техническими требованиями. </a:t>
            </a:r>
          </a:p>
          <a:p>
            <a:pPr algn="just"/>
            <a:r>
              <a:rPr lang="ru-RU" sz="1200" dirty="0"/>
              <a:t>РестАрт можно установить на </a:t>
            </a:r>
            <a:r>
              <a:rPr lang="en-US" sz="1200" dirty="0"/>
              <a:t>POS</a:t>
            </a:r>
            <a:r>
              <a:rPr lang="ru-RU" sz="1200" dirty="0"/>
              <a:t>-терминалы, стационарные компьютеры, мобильные устройства, киоски по приёму наличности.</a:t>
            </a:r>
          </a:p>
          <a:p>
            <a:pPr algn="just"/>
            <a:r>
              <a:rPr lang="ru-RU" sz="1200" dirty="0"/>
              <a:t>С помощью РестАрта можно автоматизировать рабочие места линейного персонала (официант, кассир, метрдотель, оператор доставки, менеджер зала), работников кухни (шеф-повар, </a:t>
            </a:r>
            <a:r>
              <a:rPr lang="ru-RU" sz="1200" dirty="0" err="1"/>
              <a:t>сушеф</a:t>
            </a:r>
            <a:r>
              <a:rPr lang="ru-RU" sz="1200" dirty="0"/>
              <a:t>) и специалистов </a:t>
            </a:r>
            <a:r>
              <a:rPr lang="en-US" sz="1200" dirty="0"/>
              <a:t>call</a:t>
            </a:r>
            <a:r>
              <a:rPr lang="ru-RU" sz="1200" dirty="0"/>
              <a:t>-центра.  Для рестораторов и управляющих аналитическая отчётность доступна в </a:t>
            </a:r>
            <a:r>
              <a:rPr lang="en-US" sz="1200" dirty="0"/>
              <a:t>on-line</a:t>
            </a:r>
            <a:r>
              <a:rPr lang="ru-RU" sz="1200" dirty="0"/>
              <a:t> режиме  и в запрашиваемой форме.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467544" y="3356992"/>
            <a:ext cx="1643463" cy="432048"/>
            <a:chOff x="251520" y="2960948"/>
            <a:chExt cx="1643463" cy="432048"/>
          </a:xfrm>
        </p:grpSpPr>
        <p:pic>
          <p:nvPicPr>
            <p:cNvPr id="2050" name="Picture 2" descr="C:\Users\alenaa.RARUS-SEV\Dropbox\РестАрт2\24611бз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960948"/>
              <a:ext cx="432048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863588" y="3090805"/>
              <a:ext cx="10313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b="1" dirty="0"/>
                <a:t>Фронт-офис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59532" y="3753036"/>
            <a:ext cx="3708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/>
              <a:t>Работа с заказами, управление множеством видов меню, управление курсом подачи, оплата чеков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470429" y="4118951"/>
            <a:ext cx="2737193" cy="432000"/>
            <a:chOff x="254405" y="3906992"/>
            <a:chExt cx="2737193" cy="432000"/>
          </a:xfrm>
        </p:grpSpPr>
        <p:pic>
          <p:nvPicPr>
            <p:cNvPr id="2051" name="Picture 3" descr="C:\Users\alenaa.RARUS-SEV\Dropbox\РестАрт2\14532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05" y="3906992"/>
              <a:ext cx="426278" cy="4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863588" y="3984493"/>
              <a:ext cx="21280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b="1" dirty="0"/>
                <a:t>Контроль работы персонала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59532" y="4469050"/>
            <a:ext cx="3708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/>
              <a:t>Учёт рабочего времени, начисление штрафов и премий, контроль доступа и прав, логирование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469001" y="5578459"/>
            <a:ext cx="1642006" cy="432000"/>
            <a:chOff x="252977" y="5578459"/>
            <a:chExt cx="1642006" cy="432000"/>
          </a:xfrm>
        </p:grpSpPr>
        <p:pic>
          <p:nvPicPr>
            <p:cNvPr id="2052" name="Picture 4" descr="D:\ReadME\Вебинары, доки, мануалы\РестАрт2\Поставки\Интерфейс интеграции\Мобильный официант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977" y="5578459"/>
              <a:ext cx="429134" cy="4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863588" y="5655959"/>
              <a:ext cx="10313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b="1" dirty="0"/>
                <a:t>Интеграция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59532" y="5915017"/>
            <a:ext cx="37084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/>
              <a:t>Мобильные приложения на платформах </a:t>
            </a:r>
            <a:r>
              <a:rPr lang="en-US" sz="1000" dirty="0" err="1"/>
              <a:t>iOs</a:t>
            </a:r>
            <a:r>
              <a:rPr lang="ru-RU" sz="1000" dirty="0"/>
              <a:t> и </a:t>
            </a:r>
            <a:r>
              <a:rPr lang="en-US" sz="1000" dirty="0"/>
              <a:t>Android</a:t>
            </a:r>
            <a:endParaRPr lang="ru-RU" sz="1000" dirty="0"/>
          </a:p>
          <a:p>
            <a:pPr algn="just"/>
            <a:r>
              <a:rPr lang="ru-RU" sz="1000" dirty="0"/>
              <a:t>Интеграция с </a:t>
            </a:r>
            <a:r>
              <a:rPr lang="en-US" sz="1000" dirty="0"/>
              <a:t>e-menu</a:t>
            </a:r>
            <a:r>
              <a:rPr lang="ru-RU" sz="1000" dirty="0"/>
              <a:t>, сайтами и др. сторонним ПО</a:t>
            </a:r>
          </a:p>
          <a:p>
            <a:pPr algn="just"/>
            <a:r>
              <a:rPr lang="ru-RU" sz="1000" dirty="0"/>
              <a:t>Двусторонний обмен с учётными решениями, ЕГАИС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67568" y="4842782"/>
            <a:ext cx="2433813" cy="432000"/>
            <a:chOff x="251544" y="4759407"/>
            <a:chExt cx="2433813" cy="432000"/>
          </a:xfrm>
        </p:grpSpPr>
        <p:pic>
          <p:nvPicPr>
            <p:cNvPr id="2057" name="Picture 9" descr="C:\Users\alenaa.RARUS-SEV\Dropbox\РестАрт2\32021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44" y="4759407"/>
              <a:ext cx="432000" cy="4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863588" y="4836907"/>
              <a:ext cx="18217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b="1" dirty="0"/>
                <a:t>Торговое оборудование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59532" y="5174946"/>
            <a:ext cx="3708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/>
              <a:t>ККМ, принтеры, </a:t>
            </a:r>
            <a:r>
              <a:rPr lang="ru-RU" sz="1000" dirty="0" err="1"/>
              <a:t>ридеры</a:t>
            </a:r>
            <a:r>
              <a:rPr lang="ru-RU" sz="1000" dirty="0"/>
              <a:t>, весы, СКБАРА, кофе-машины, киоски самообслуживания, видеорегистраторы, смарт-часы, планшеты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91725" y="3753036"/>
            <a:ext cx="403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/>
              <a:t>Внутренняя система обмена сообщениями</a:t>
            </a:r>
          </a:p>
          <a:p>
            <a:pPr algn="just"/>
            <a:r>
              <a:rPr lang="ru-RU" sz="1000" dirty="0"/>
              <a:t>Смс-уведомления о выручке, статусе заказа, любой транзакции и т.д.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723433" y="3361901"/>
            <a:ext cx="2278713" cy="528066"/>
            <a:chOff x="4507409" y="2965857"/>
            <a:chExt cx="2278713" cy="528066"/>
          </a:xfrm>
        </p:grpSpPr>
        <p:pic>
          <p:nvPicPr>
            <p:cNvPr id="2053" name="Picture 5" descr="D:\ReadME\Вебинары, доки, мануалы\РестАрт2\Поставки\Интерфейс интеграции\SMS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7409" y="2965857"/>
              <a:ext cx="528066" cy="5280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5184068" y="3091391"/>
              <a:ext cx="16020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b="1" dirty="0"/>
                <a:t>Оповещения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710777" y="4469050"/>
            <a:ext cx="403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/>
              <a:t>Дисконты, накопительные системы, начисление бонусов</a:t>
            </a:r>
          </a:p>
          <a:p>
            <a:pPr algn="just"/>
            <a:r>
              <a:rPr lang="ru-RU" sz="1000" dirty="0" err="1"/>
              <a:t>Скидочные</a:t>
            </a:r>
            <a:r>
              <a:rPr lang="ru-RU" sz="1000" dirty="0"/>
              <a:t> и балансные карты, </a:t>
            </a:r>
            <a:r>
              <a:rPr lang="en-US" sz="1000" dirty="0" err="1"/>
              <a:t>Plazius</a:t>
            </a:r>
            <a:r>
              <a:rPr lang="ru-RU" sz="1000" dirty="0"/>
              <a:t>, </a:t>
            </a:r>
            <a:r>
              <a:rPr lang="en-US" sz="1000" dirty="0"/>
              <a:t>Premium Bonus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4769478" y="4118951"/>
            <a:ext cx="2754850" cy="432000"/>
            <a:chOff x="4553454" y="3906992"/>
            <a:chExt cx="2754850" cy="432000"/>
          </a:xfrm>
        </p:grpSpPr>
        <p:pic>
          <p:nvPicPr>
            <p:cNvPr id="2056" name="Picture 8" descr="C:\Users\alenaa.RARUS-SEV\Dropbox\РестАрт2\credit27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3454" y="3906992"/>
              <a:ext cx="432000" cy="4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5184068" y="3984492"/>
              <a:ext cx="21242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b="1" dirty="0"/>
                <a:t>Системы лояльности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680010" y="5189130"/>
            <a:ext cx="3995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/>
              <a:t>Репликация данных в единую или аналогичные БД на сервере</a:t>
            </a:r>
          </a:p>
          <a:p>
            <a:pPr algn="just"/>
            <a:r>
              <a:rPr lang="ru-RU" sz="1000" dirty="0"/>
              <a:t>Синхронизация документов, справочников и логов со всех точек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4680084" y="4723246"/>
            <a:ext cx="4140388" cy="648000"/>
            <a:chOff x="4464060" y="4639871"/>
            <a:chExt cx="4140388" cy="648000"/>
          </a:xfrm>
        </p:grpSpPr>
        <p:pic>
          <p:nvPicPr>
            <p:cNvPr id="2058" name="Picture 10" descr="C:\Users\alenaa.RARUS-SEV\Dropbox\РестАрт2\30404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060" y="4639871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5184068" y="4833156"/>
              <a:ext cx="34203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b="1" dirty="0"/>
                <a:t>Репликация в режиме реального времени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788024" y="5589284"/>
            <a:ext cx="2733665" cy="396000"/>
            <a:chOff x="4572000" y="5589284"/>
            <a:chExt cx="2733665" cy="396000"/>
          </a:xfrm>
        </p:grpSpPr>
        <p:pic>
          <p:nvPicPr>
            <p:cNvPr id="2055" name="Picture 7" descr="C:\Users\alenaa.RARUS-SEV\Dropbox\РестАрт2\group58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589284"/>
              <a:ext cx="396000" cy="39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5184068" y="5655959"/>
              <a:ext cx="21215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b="1" dirty="0"/>
                <a:t>Корпоративное питание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680012" y="5915017"/>
            <a:ext cx="42844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/>
              <a:t>Централизованное управление БД карт, контроль транзакций </a:t>
            </a:r>
          </a:p>
          <a:p>
            <a:pPr algn="just"/>
            <a:r>
              <a:rPr lang="ru-RU" sz="1000" dirty="0"/>
              <a:t>Оплата картой, в кредит, авансом, по предзаказу, з\п, фолио…</a:t>
            </a:r>
          </a:p>
          <a:p>
            <a:pPr algn="just"/>
            <a:r>
              <a:rPr lang="ru-RU" sz="1000" dirty="0"/>
              <a:t>Отчётность по контрагентам и организациям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Автоматизация от А до Я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62332" y="3197877"/>
            <a:ext cx="190561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800" dirty="0"/>
              <a:t>Лавка и кафе Студии Артёма Лебедева</a:t>
            </a:r>
          </a:p>
        </p:txBody>
      </p:sp>
      <p:pic>
        <p:nvPicPr>
          <p:cNvPr id="3074" name="Picture 2" descr="C:\Users\alenaa.RARUS-SEV\Desktop\lebedev-kafe-yandex-photo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8" b="4441"/>
          <a:stretch/>
        </p:blipFill>
        <p:spPr bwMode="auto">
          <a:xfrm>
            <a:off x="469000" y="980728"/>
            <a:ext cx="3598943" cy="218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276"/>
            <a:ext cx="1127456" cy="7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13347"/>
      </p:ext>
    </p:extLst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5996" y="296652"/>
            <a:ext cx="4330824" cy="270000"/>
          </a:xfrm>
        </p:spPr>
        <p:txBody>
          <a:bodyPr>
            <a:normAutofit fontScale="90000"/>
          </a:bodyPr>
          <a:lstStyle/>
          <a:p>
            <a:r>
              <a:rPr lang="ru-RU" dirty="0"/>
              <a:t>Автоматизация предприятий любого формата и концепции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852"/>
            <a:ext cx="2735524" cy="2689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Капля 34"/>
          <p:cNvSpPr/>
          <p:nvPr/>
        </p:nvSpPr>
        <p:spPr>
          <a:xfrm rot="16200000">
            <a:off x="287524" y="836984"/>
            <a:ext cx="2448000" cy="2448000"/>
          </a:xfrm>
          <a:prstGeom prst="teardrop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  <a:lumMod val="97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03010"/>
                </a:solidFill>
              </a:ln>
            </a:endParaRPr>
          </a:p>
        </p:txBody>
      </p:sp>
      <p:sp>
        <p:nvSpPr>
          <p:cNvPr id="36" name="Объект 2"/>
          <p:cNvSpPr>
            <a:spLocks noGrp="1"/>
          </p:cNvSpPr>
          <p:nvPr>
            <p:ph idx="1"/>
          </p:nvPr>
        </p:nvSpPr>
        <p:spPr>
          <a:xfrm>
            <a:off x="452123" y="1448780"/>
            <a:ext cx="2211386" cy="11776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dirty="0">
                <a:solidFill>
                  <a:schemeClr val="bg1"/>
                </a:solidFill>
                <a:latin typeface="Arial Black" pitchFamily="34" charset="0"/>
              </a:rPr>
              <a:t>Типовые проекты автоматизации ресторанов по типу и форме обслуживания</a:t>
            </a:r>
          </a:p>
        </p:txBody>
      </p:sp>
      <p:sp>
        <p:nvSpPr>
          <p:cNvPr id="37" name="Дуга 36"/>
          <p:cNvSpPr/>
          <p:nvPr/>
        </p:nvSpPr>
        <p:spPr>
          <a:xfrm>
            <a:off x="-252536" y="261048"/>
            <a:ext cx="3600000" cy="3600000"/>
          </a:xfrm>
          <a:prstGeom prst="arc">
            <a:avLst>
              <a:gd name="adj1" fmla="val 18710105"/>
              <a:gd name="adj2" fmla="val 8182311"/>
            </a:avLst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>
            <a:off x="3012806" y="1071461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Овал 38"/>
          <p:cNvSpPr/>
          <p:nvPr/>
        </p:nvSpPr>
        <p:spPr>
          <a:xfrm>
            <a:off x="3239452" y="2168860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Овал 39"/>
          <p:cNvSpPr/>
          <p:nvPr/>
        </p:nvSpPr>
        <p:spPr>
          <a:xfrm>
            <a:off x="2926716" y="2924944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>
            <a:off x="2267744" y="3538663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Объект 2"/>
          <p:cNvSpPr txBox="1">
            <a:spLocks/>
          </p:cNvSpPr>
          <p:nvPr/>
        </p:nvSpPr>
        <p:spPr>
          <a:xfrm>
            <a:off x="3547674" y="2061047"/>
            <a:ext cx="2824478" cy="565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ru-RU" sz="1200" dirty="0">
                <a:solidFill>
                  <a:srgbClr val="5F5F5F"/>
                </a:solidFill>
                <a:cs typeface="Angsana New" pitchFamily="18" charset="-34"/>
              </a:rPr>
              <a:t>одиночные или сетевые </a:t>
            </a:r>
            <a:r>
              <a:rPr lang="ru-RU" sz="1200" b="1" dirty="0">
                <a:solidFill>
                  <a:srgbClr val="5F5F5F"/>
                </a:solidFill>
                <a:cs typeface="Angsana New" pitchFamily="18" charset="-34"/>
              </a:rPr>
              <a:t>рестораны, бары и кафе </a:t>
            </a:r>
            <a:r>
              <a:rPr lang="ru-RU" sz="1200" dirty="0">
                <a:solidFill>
                  <a:srgbClr val="5F5F5F"/>
                </a:solidFill>
                <a:cs typeface="Angsana New" pitchFamily="18" charset="-34"/>
              </a:rPr>
              <a:t>с полным или частичным обслуживанием, </a:t>
            </a:r>
            <a:r>
              <a:rPr lang="ru-RU" sz="1200" b="1" dirty="0">
                <a:solidFill>
                  <a:srgbClr val="5F5F5F"/>
                </a:solidFill>
                <a:cs typeface="Angsana New" pitchFamily="18" charset="-34"/>
              </a:rPr>
              <a:t>антикафе</a:t>
            </a:r>
            <a:endParaRPr lang="ru-RU" sz="1200" b="1" dirty="0">
              <a:solidFill>
                <a:srgbClr val="5F5F5F"/>
              </a:solidFill>
              <a:latin typeface="Arial Black" pitchFamily="34" charset="0"/>
              <a:cs typeface="Angsana New" pitchFamily="18" charset="-34"/>
            </a:endParaRPr>
          </a:p>
        </p:txBody>
      </p:sp>
      <p:sp>
        <p:nvSpPr>
          <p:cNvPr id="43" name="Объект 2"/>
          <p:cNvSpPr txBox="1">
            <a:spLocks/>
          </p:cNvSpPr>
          <p:nvPr/>
        </p:nvSpPr>
        <p:spPr>
          <a:xfrm>
            <a:off x="3398392" y="982439"/>
            <a:ext cx="2677357" cy="437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ru-RU" sz="1200" dirty="0">
                <a:solidFill>
                  <a:srgbClr val="5F5F5F"/>
                </a:solidFill>
                <a:cs typeface="Angsana New" pitchFamily="18" charset="-34"/>
              </a:rPr>
              <a:t>предприятия быстрого питания:  street-food, </a:t>
            </a:r>
            <a:r>
              <a:rPr lang="ru-RU" sz="1200" b="1" dirty="0">
                <a:solidFill>
                  <a:srgbClr val="5F5F5F"/>
                </a:solidFill>
                <a:cs typeface="Angsana New" pitchFamily="18" charset="-34"/>
              </a:rPr>
              <a:t>fast-food</a:t>
            </a:r>
            <a:r>
              <a:rPr lang="ru-RU" sz="1200" dirty="0">
                <a:solidFill>
                  <a:srgbClr val="5F5F5F"/>
                </a:solidFill>
                <a:cs typeface="Angsana New" pitchFamily="18" charset="-34"/>
              </a:rPr>
              <a:t>, fast-casual</a:t>
            </a:r>
          </a:p>
        </p:txBody>
      </p:sp>
      <p:sp>
        <p:nvSpPr>
          <p:cNvPr id="44" name="Объект 2"/>
          <p:cNvSpPr txBox="1">
            <a:spLocks/>
          </p:cNvSpPr>
          <p:nvPr/>
        </p:nvSpPr>
        <p:spPr>
          <a:xfrm>
            <a:off x="2555776" y="3754687"/>
            <a:ext cx="2484276" cy="6868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ru-RU" sz="1200" dirty="0">
                <a:solidFill>
                  <a:srgbClr val="5F5F5F"/>
                </a:solidFill>
                <a:cs typeface="Angsana New" pitchFamily="18" charset="-34"/>
              </a:rPr>
              <a:t>рестораны, бары и кафе </a:t>
            </a:r>
            <a:r>
              <a:rPr lang="ru-RU" sz="1200" b="1" dirty="0">
                <a:solidFill>
                  <a:srgbClr val="5F5F5F"/>
                </a:solidFill>
                <a:cs typeface="Angsana New" pitchFamily="18" charset="-34"/>
              </a:rPr>
              <a:t>в составе   гостиничных</a:t>
            </a:r>
            <a:r>
              <a:rPr lang="ru-RU" sz="1200" dirty="0">
                <a:solidFill>
                  <a:srgbClr val="5F5F5F"/>
                </a:solidFill>
                <a:cs typeface="Angsana New" pitchFamily="18" charset="-34"/>
              </a:rPr>
              <a:t> или развлекательных </a:t>
            </a:r>
            <a:r>
              <a:rPr lang="ru-RU" sz="1200" b="1" dirty="0">
                <a:solidFill>
                  <a:srgbClr val="5F5F5F"/>
                </a:solidFill>
                <a:cs typeface="Angsana New" pitchFamily="18" charset="-34"/>
              </a:rPr>
              <a:t>комплексов</a:t>
            </a:r>
            <a:r>
              <a:rPr lang="ru-RU" sz="1200" dirty="0">
                <a:solidFill>
                  <a:srgbClr val="5F5F5F"/>
                </a:solidFill>
                <a:cs typeface="Angsana New" pitchFamily="18" charset="-34"/>
              </a:rPr>
              <a:t> </a:t>
            </a:r>
          </a:p>
        </p:txBody>
      </p:sp>
      <p:sp>
        <p:nvSpPr>
          <p:cNvPr id="45" name="Объект 2"/>
          <p:cNvSpPr txBox="1">
            <a:spLocks/>
          </p:cNvSpPr>
          <p:nvPr/>
        </p:nvSpPr>
        <p:spPr>
          <a:xfrm>
            <a:off x="3239452" y="3032956"/>
            <a:ext cx="3132700" cy="437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ru-RU" sz="1200" b="1" dirty="0">
                <a:solidFill>
                  <a:srgbClr val="5F5F5F"/>
                </a:solidFill>
                <a:cs typeface="Angsana New" pitchFamily="18" charset="-34"/>
              </a:rPr>
              <a:t>столовые и буфеты                                             </a:t>
            </a:r>
            <a:r>
              <a:rPr lang="ru-RU" sz="1200" dirty="0">
                <a:solidFill>
                  <a:srgbClr val="5F5F5F"/>
                </a:solidFill>
                <a:cs typeface="Angsana New" pitchFamily="18" charset="-34"/>
              </a:rPr>
              <a:t>на предприятиях или комбинатах питания </a:t>
            </a:r>
          </a:p>
        </p:txBody>
      </p:sp>
      <p:sp>
        <p:nvSpPr>
          <p:cNvPr id="46" name="Хорда 45"/>
          <p:cNvSpPr/>
          <p:nvPr/>
        </p:nvSpPr>
        <p:spPr>
          <a:xfrm>
            <a:off x="6588224" y="1862813"/>
            <a:ext cx="1512168" cy="1422172"/>
          </a:xfrm>
          <a:prstGeom prst="chord">
            <a:avLst>
              <a:gd name="adj1" fmla="val 13117775"/>
              <a:gd name="adj2" fmla="val 13133446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6163417" y="656852"/>
            <a:ext cx="1440000" cy="1440000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6624308" y="2626459"/>
            <a:ext cx="1440000" cy="1440000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5616116" y="4367871"/>
            <a:ext cx="1440000" cy="1440000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3413585" y="5009654"/>
            <a:ext cx="1440000" cy="1440000"/>
          </a:xfrm>
          <a:prstGeom prst="ellipse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452123" y="5013176"/>
            <a:ext cx="1440000" cy="1440000"/>
          </a:xfrm>
          <a:prstGeom prst="ellipse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1158876" y="3754687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165413" y="4024449"/>
            <a:ext cx="2390363" cy="6868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ru-RU" sz="1200" dirty="0">
                <a:solidFill>
                  <a:srgbClr val="5F5F5F"/>
                </a:solidFill>
                <a:cs typeface="Angsana New" pitchFamily="18" charset="-34"/>
              </a:rPr>
              <a:t>предприятия </a:t>
            </a:r>
            <a:r>
              <a:rPr lang="ru-RU" sz="1200" b="1" dirty="0">
                <a:solidFill>
                  <a:srgbClr val="5F5F5F"/>
                </a:solidFill>
                <a:cs typeface="Angsana New" pitchFamily="18" charset="-34"/>
              </a:rPr>
              <a:t>клубного формата</a:t>
            </a:r>
            <a:r>
              <a:rPr lang="ru-RU" sz="1200" dirty="0">
                <a:solidFill>
                  <a:srgbClr val="5F5F5F"/>
                </a:solidFill>
                <a:cs typeface="Angsana New" pitchFamily="18" charset="-34"/>
              </a:rPr>
              <a:t>, </a:t>
            </a:r>
            <a:r>
              <a:rPr lang="ru-RU" sz="1200" b="1" dirty="0">
                <a:solidFill>
                  <a:srgbClr val="5F5F5F"/>
                </a:solidFill>
                <a:cs typeface="Angsana New" pitchFamily="18" charset="-34"/>
              </a:rPr>
              <a:t>аквапарки</a:t>
            </a:r>
            <a:r>
              <a:rPr lang="ru-RU" sz="1200" dirty="0">
                <a:solidFill>
                  <a:srgbClr val="5F5F5F"/>
                </a:solidFill>
                <a:cs typeface="Angsana New" pitchFamily="18" charset="-34"/>
              </a:rPr>
              <a:t> с использованием «карт на вход», браслетов и т.д.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276"/>
            <a:ext cx="1127456" cy="7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73865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Блок-схема: альтернативный процесс 27"/>
          <p:cNvSpPr/>
          <p:nvPr/>
        </p:nvSpPr>
        <p:spPr>
          <a:xfrm>
            <a:off x="215516" y="4077072"/>
            <a:ext cx="3600000" cy="1461648"/>
          </a:xfrm>
          <a:custGeom>
            <a:avLst/>
            <a:gdLst>
              <a:gd name="connsiteX0" fmla="*/ 0 w 3600000"/>
              <a:gd name="connsiteY0" fmla="*/ 255609 h 1533656"/>
              <a:gd name="connsiteX1" fmla="*/ 255609 w 3600000"/>
              <a:gd name="connsiteY1" fmla="*/ 0 h 1533656"/>
              <a:gd name="connsiteX2" fmla="*/ 3344391 w 3600000"/>
              <a:gd name="connsiteY2" fmla="*/ 0 h 1533656"/>
              <a:gd name="connsiteX3" fmla="*/ 3600000 w 3600000"/>
              <a:gd name="connsiteY3" fmla="*/ 255609 h 1533656"/>
              <a:gd name="connsiteX4" fmla="*/ 3600000 w 3600000"/>
              <a:gd name="connsiteY4" fmla="*/ 1278047 h 1533656"/>
              <a:gd name="connsiteX5" fmla="*/ 3344391 w 3600000"/>
              <a:gd name="connsiteY5" fmla="*/ 1533656 h 1533656"/>
              <a:gd name="connsiteX6" fmla="*/ 255609 w 3600000"/>
              <a:gd name="connsiteY6" fmla="*/ 1533656 h 1533656"/>
              <a:gd name="connsiteX7" fmla="*/ 0 w 3600000"/>
              <a:gd name="connsiteY7" fmla="*/ 1278047 h 1533656"/>
              <a:gd name="connsiteX8" fmla="*/ 0 w 3600000"/>
              <a:gd name="connsiteY8" fmla="*/ 255609 h 1533656"/>
              <a:gd name="connsiteX0" fmla="*/ 0 w 3600000"/>
              <a:gd name="connsiteY0" fmla="*/ 170943 h 1533656"/>
              <a:gd name="connsiteX1" fmla="*/ 255609 w 3600000"/>
              <a:gd name="connsiteY1" fmla="*/ 0 h 1533656"/>
              <a:gd name="connsiteX2" fmla="*/ 3344391 w 3600000"/>
              <a:gd name="connsiteY2" fmla="*/ 0 h 1533656"/>
              <a:gd name="connsiteX3" fmla="*/ 3600000 w 3600000"/>
              <a:gd name="connsiteY3" fmla="*/ 255609 h 1533656"/>
              <a:gd name="connsiteX4" fmla="*/ 3600000 w 3600000"/>
              <a:gd name="connsiteY4" fmla="*/ 1278047 h 1533656"/>
              <a:gd name="connsiteX5" fmla="*/ 3344391 w 3600000"/>
              <a:gd name="connsiteY5" fmla="*/ 1533656 h 1533656"/>
              <a:gd name="connsiteX6" fmla="*/ 255609 w 3600000"/>
              <a:gd name="connsiteY6" fmla="*/ 1533656 h 1533656"/>
              <a:gd name="connsiteX7" fmla="*/ 0 w 3600000"/>
              <a:gd name="connsiteY7" fmla="*/ 1278047 h 1533656"/>
              <a:gd name="connsiteX8" fmla="*/ 0 w 3600000"/>
              <a:gd name="connsiteY8" fmla="*/ 170943 h 153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0000" h="1533656">
                <a:moveTo>
                  <a:pt x="0" y="170943"/>
                </a:moveTo>
                <a:cubicBezTo>
                  <a:pt x="0" y="29774"/>
                  <a:pt x="114440" y="0"/>
                  <a:pt x="255609" y="0"/>
                </a:cubicBezTo>
                <a:lnTo>
                  <a:pt x="3344391" y="0"/>
                </a:lnTo>
                <a:cubicBezTo>
                  <a:pt x="3485560" y="0"/>
                  <a:pt x="3600000" y="114440"/>
                  <a:pt x="3600000" y="255609"/>
                </a:cubicBezTo>
                <a:lnTo>
                  <a:pt x="3600000" y="1278047"/>
                </a:lnTo>
                <a:cubicBezTo>
                  <a:pt x="3600000" y="1419216"/>
                  <a:pt x="3485560" y="1533656"/>
                  <a:pt x="3344391" y="1533656"/>
                </a:cubicBezTo>
                <a:lnTo>
                  <a:pt x="255609" y="1533656"/>
                </a:lnTo>
                <a:cubicBezTo>
                  <a:pt x="114440" y="1533656"/>
                  <a:pt x="0" y="1419216"/>
                  <a:pt x="0" y="1278047"/>
                </a:cubicBezTo>
                <a:lnTo>
                  <a:pt x="0" y="170943"/>
                </a:lnTo>
                <a:close/>
              </a:path>
            </a:pathLst>
          </a:custGeom>
          <a:solidFill>
            <a:srgbClr val="C2D69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5074968" y="2725812"/>
            <a:ext cx="3600000" cy="2400022"/>
          </a:xfrm>
          <a:custGeom>
            <a:avLst/>
            <a:gdLst>
              <a:gd name="connsiteX0" fmla="*/ 0 w 3600000"/>
              <a:gd name="connsiteY0" fmla="*/ 382252 h 2293513"/>
              <a:gd name="connsiteX1" fmla="*/ 382252 w 3600000"/>
              <a:gd name="connsiteY1" fmla="*/ 0 h 2293513"/>
              <a:gd name="connsiteX2" fmla="*/ 3217748 w 3600000"/>
              <a:gd name="connsiteY2" fmla="*/ 0 h 2293513"/>
              <a:gd name="connsiteX3" fmla="*/ 3600000 w 3600000"/>
              <a:gd name="connsiteY3" fmla="*/ 382252 h 2293513"/>
              <a:gd name="connsiteX4" fmla="*/ 3600000 w 3600000"/>
              <a:gd name="connsiteY4" fmla="*/ 1911261 h 2293513"/>
              <a:gd name="connsiteX5" fmla="*/ 3217748 w 3600000"/>
              <a:gd name="connsiteY5" fmla="*/ 2293513 h 2293513"/>
              <a:gd name="connsiteX6" fmla="*/ 382252 w 3600000"/>
              <a:gd name="connsiteY6" fmla="*/ 2293513 h 2293513"/>
              <a:gd name="connsiteX7" fmla="*/ 0 w 3600000"/>
              <a:gd name="connsiteY7" fmla="*/ 1911261 h 2293513"/>
              <a:gd name="connsiteX8" fmla="*/ 0 w 3600000"/>
              <a:gd name="connsiteY8" fmla="*/ 382252 h 2293513"/>
              <a:gd name="connsiteX0" fmla="*/ 0 w 3600000"/>
              <a:gd name="connsiteY0" fmla="*/ 383039 h 2294300"/>
              <a:gd name="connsiteX1" fmla="*/ 382252 w 3600000"/>
              <a:gd name="connsiteY1" fmla="*/ 787 h 2294300"/>
              <a:gd name="connsiteX2" fmla="*/ 3217748 w 3600000"/>
              <a:gd name="connsiteY2" fmla="*/ 787 h 2294300"/>
              <a:gd name="connsiteX3" fmla="*/ 3600000 w 3600000"/>
              <a:gd name="connsiteY3" fmla="*/ 188305 h 2294300"/>
              <a:gd name="connsiteX4" fmla="*/ 3600000 w 3600000"/>
              <a:gd name="connsiteY4" fmla="*/ 1912048 h 2294300"/>
              <a:gd name="connsiteX5" fmla="*/ 3217748 w 3600000"/>
              <a:gd name="connsiteY5" fmla="*/ 2294300 h 2294300"/>
              <a:gd name="connsiteX6" fmla="*/ 382252 w 3600000"/>
              <a:gd name="connsiteY6" fmla="*/ 2294300 h 2294300"/>
              <a:gd name="connsiteX7" fmla="*/ 0 w 3600000"/>
              <a:gd name="connsiteY7" fmla="*/ 1912048 h 2294300"/>
              <a:gd name="connsiteX8" fmla="*/ 0 w 3600000"/>
              <a:gd name="connsiteY8" fmla="*/ 383039 h 2294300"/>
              <a:gd name="connsiteX0" fmla="*/ 0 w 3600000"/>
              <a:gd name="connsiteY0" fmla="*/ 160790 h 2300651"/>
              <a:gd name="connsiteX1" fmla="*/ 382252 w 3600000"/>
              <a:gd name="connsiteY1" fmla="*/ 7138 h 2300651"/>
              <a:gd name="connsiteX2" fmla="*/ 3217748 w 3600000"/>
              <a:gd name="connsiteY2" fmla="*/ 7138 h 2300651"/>
              <a:gd name="connsiteX3" fmla="*/ 3600000 w 3600000"/>
              <a:gd name="connsiteY3" fmla="*/ 194656 h 2300651"/>
              <a:gd name="connsiteX4" fmla="*/ 3600000 w 3600000"/>
              <a:gd name="connsiteY4" fmla="*/ 1918399 h 2300651"/>
              <a:gd name="connsiteX5" fmla="*/ 3217748 w 3600000"/>
              <a:gd name="connsiteY5" fmla="*/ 2300651 h 2300651"/>
              <a:gd name="connsiteX6" fmla="*/ 382252 w 3600000"/>
              <a:gd name="connsiteY6" fmla="*/ 2300651 h 2300651"/>
              <a:gd name="connsiteX7" fmla="*/ 0 w 3600000"/>
              <a:gd name="connsiteY7" fmla="*/ 1918399 h 2300651"/>
              <a:gd name="connsiteX8" fmla="*/ 0 w 3600000"/>
              <a:gd name="connsiteY8" fmla="*/ 160790 h 2300651"/>
              <a:gd name="connsiteX0" fmla="*/ 0 w 3600000"/>
              <a:gd name="connsiteY0" fmla="*/ 196774 h 2294301"/>
              <a:gd name="connsiteX1" fmla="*/ 382252 w 3600000"/>
              <a:gd name="connsiteY1" fmla="*/ 788 h 2294301"/>
              <a:gd name="connsiteX2" fmla="*/ 3217748 w 3600000"/>
              <a:gd name="connsiteY2" fmla="*/ 788 h 2294301"/>
              <a:gd name="connsiteX3" fmla="*/ 3600000 w 3600000"/>
              <a:gd name="connsiteY3" fmla="*/ 188306 h 2294301"/>
              <a:gd name="connsiteX4" fmla="*/ 3600000 w 3600000"/>
              <a:gd name="connsiteY4" fmla="*/ 1912049 h 2294301"/>
              <a:gd name="connsiteX5" fmla="*/ 3217748 w 3600000"/>
              <a:gd name="connsiteY5" fmla="*/ 2294301 h 2294301"/>
              <a:gd name="connsiteX6" fmla="*/ 382252 w 3600000"/>
              <a:gd name="connsiteY6" fmla="*/ 2294301 h 2294301"/>
              <a:gd name="connsiteX7" fmla="*/ 0 w 3600000"/>
              <a:gd name="connsiteY7" fmla="*/ 1912049 h 2294301"/>
              <a:gd name="connsiteX8" fmla="*/ 0 w 3600000"/>
              <a:gd name="connsiteY8" fmla="*/ 196774 h 229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0000" h="2294301">
                <a:moveTo>
                  <a:pt x="0" y="196774"/>
                </a:moveTo>
                <a:cubicBezTo>
                  <a:pt x="0" y="-14338"/>
                  <a:pt x="171140" y="788"/>
                  <a:pt x="382252" y="788"/>
                </a:cubicBezTo>
                <a:lnTo>
                  <a:pt x="3217748" y="788"/>
                </a:lnTo>
                <a:cubicBezTo>
                  <a:pt x="3428860" y="788"/>
                  <a:pt x="3600000" y="-22806"/>
                  <a:pt x="3600000" y="188306"/>
                </a:cubicBezTo>
                <a:lnTo>
                  <a:pt x="3600000" y="1912049"/>
                </a:lnTo>
                <a:cubicBezTo>
                  <a:pt x="3600000" y="2123161"/>
                  <a:pt x="3428860" y="2294301"/>
                  <a:pt x="3217748" y="2294301"/>
                </a:cubicBezTo>
                <a:lnTo>
                  <a:pt x="382252" y="2294301"/>
                </a:lnTo>
                <a:cubicBezTo>
                  <a:pt x="171140" y="2294301"/>
                  <a:pt x="0" y="2123161"/>
                  <a:pt x="0" y="1912049"/>
                </a:cubicBezTo>
                <a:lnTo>
                  <a:pt x="0" y="196774"/>
                </a:lnTo>
                <a:close/>
              </a:path>
            </a:pathLst>
          </a:custGeom>
          <a:solidFill>
            <a:srgbClr val="C2D69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Блок-схема: альтернативный процесс 32"/>
          <p:cNvSpPr/>
          <p:nvPr/>
        </p:nvSpPr>
        <p:spPr>
          <a:xfrm>
            <a:off x="5074968" y="1114001"/>
            <a:ext cx="3600000" cy="1175068"/>
          </a:xfrm>
          <a:prstGeom prst="flowChartAlternateProcess">
            <a:avLst/>
          </a:prstGeom>
          <a:solidFill>
            <a:srgbClr val="C2D69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5516" y="4003808"/>
            <a:ext cx="4732708" cy="241285"/>
          </a:xfrm>
          <a:prstGeom prst="roundRect">
            <a:avLst/>
          </a:prstGeom>
          <a:solidFill>
            <a:srgbClr val="D6E4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870932" y="1101370"/>
            <a:ext cx="4804036" cy="241285"/>
          </a:xfrm>
          <a:prstGeom prst="roundRect">
            <a:avLst/>
          </a:prstGeom>
          <a:solidFill>
            <a:srgbClr val="D6E4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868733" y="2647655"/>
            <a:ext cx="4806235" cy="241285"/>
          </a:xfrm>
          <a:prstGeom prst="roundRect">
            <a:avLst/>
          </a:prstGeom>
          <a:solidFill>
            <a:srgbClr val="D6E4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076456" y="1088740"/>
            <a:ext cx="36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автоматизации </a:t>
            </a:r>
            <a:r>
              <a:rPr lang="ru-RU" sz="1200" dirty="0"/>
              <a:t>предприятий быстрого питания: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высокая пропускная способность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быстрая продажа «кассир-клиент»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самообслуживание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разметки зала по столам и зонам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обеспечение корпоративного питания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Фаст-</a:t>
            </a:r>
            <a:r>
              <a:rPr lang="ru-RU" dirty="0" err="1"/>
              <a:t>фуды</a:t>
            </a:r>
            <a:r>
              <a:rPr lang="ru-RU" dirty="0"/>
              <a:t>, столовые, буфеты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74968" y="2632844"/>
            <a:ext cx="3600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«</a:t>
            </a:r>
            <a:r>
              <a:rPr lang="ru-RU" sz="1200" b="1" dirty="0"/>
              <a:t>РестАрт</a:t>
            </a:r>
            <a:r>
              <a:rPr lang="ru-RU" sz="1200" dirty="0"/>
              <a:t>»</a:t>
            </a:r>
            <a:r>
              <a:rPr lang="ru-RU" sz="1200" b="1" dirty="0"/>
              <a:t> </a:t>
            </a:r>
            <a:r>
              <a:rPr lang="ru-RU" sz="1200" dirty="0"/>
              <a:t>это: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простота использования фронт-офиса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технология «быстрой оплаты»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печать заказа и</a:t>
            </a:r>
            <a:r>
              <a:rPr lang="en-US" sz="1200" dirty="0"/>
              <a:t>/</a:t>
            </a:r>
            <a:r>
              <a:rPr lang="ru-RU" sz="1200" dirty="0"/>
              <a:t>или вывод на монитор повара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использование дисконтных, накопительных, бонусных и балансных карт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продажа заготовок и весового товара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продажи по нескольким организациям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технология «обслуживания конца очереди»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АРМ Самозаказа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технология «электронной очереди»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получение аналитической отчётности в режиме реального времени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516" y="3983576"/>
            <a:ext cx="360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200" dirty="0"/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качественное и быстрое обслуживание клиентов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повышение лояльности посетителей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увеличение оборачиваемости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уменьшение ошибок при работе с  гостями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снижение издержек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эффективное управление столовой или сетью предприятий быстрого питания</a:t>
            </a:r>
          </a:p>
        </p:txBody>
      </p:sp>
      <p:sp>
        <p:nvSpPr>
          <p:cNvPr id="17" name="Капля 16"/>
          <p:cNvSpPr/>
          <p:nvPr/>
        </p:nvSpPr>
        <p:spPr>
          <a:xfrm flipH="1">
            <a:off x="288000" y="838800"/>
            <a:ext cx="2448000" cy="2448000"/>
          </a:xfrm>
          <a:prstGeom prst="teardrop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957585" y="1052736"/>
            <a:ext cx="863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Задача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3619" y="2586390"/>
            <a:ext cx="115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Решение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830841" y="3955174"/>
            <a:ext cx="1117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Результат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3619" y="1556792"/>
            <a:ext cx="1151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2928" y="3183609"/>
            <a:ext cx="1151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3" name="Дуга 22"/>
          <p:cNvSpPr/>
          <p:nvPr/>
        </p:nvSpPr>
        <p:spPr>
          <a:xfrm>
            <a:off x="-252536" y="261048"/>
            <a:ext cx="3600000" cy="3600000"/>
          </a:xfrm>
          <a:prstGeom prst="arc">
            <a:avLst>
              <a:gd name="adj1" fmla="val 18710105"/>
              <a:gd name="adj2" fmla="val 8182311"/>
            </a:avLst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3034728" y="1114001"/>
            <a:ext cx="216024" cy="2160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3087135" y="2617800"/>
            <a:ext cx="216024" cy="2160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2087724" y="3609046"/>
            <a:ext cx="216024" cy="2160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276"/>
            <a:ext cx="1127456" cy="7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45956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Блок-схема: альтернативный процесс 24"/>
          <p:cNvSpPr/>
          <p:nvPr/>
        </p:nvSpPr>
        <p:spPr>
          <a:xfrm>
            <a:off x="215516" y="4041068"/>
            <a:ext cx="3600000" cy="1497652"/>
          </a:xfrm>
          <a:custGeom>
            <a:avLst/>
            <a:gdLst>
              <a:gd name="connsiteX0" fmla="*/ 0 w 3600000"/>
              <a:gd name="connsiteY0" fmla="*/ 255609 h 1533656"/>
              <a:gd name="connsiteX1" fmla="*/ 255609 w 3600000"/>
              <a:gd name="connsiteY1" fmla="*/ 0 h 1533656"/>
              <a:gd name="connsiteX2" fmla="*/ 3344391 w 3600000"/>
              <a:gd name="connsiteY2" fmla="*/ 0 h 1533656"/>
              <a:gd name="connsiteX3" fmla="*/ 3600000 w 3600000"/>
              <a:gd name="connsiteY3" fmla="*/ 255609 h 1533656"/>
              <a:gd name="connsiteX4" fmla="*/ 3600000 w 3600000"/>
              <a:gd name="connsiteY4" fmla="*/ 1278047 h 1533656"/>
              <a:gd name="connsiteX5" fmla="*/ 3344391 w 3600000"/>
              <a:gd name="connsiteY5" fmla="*/ 1533656 h 1533656"/>
              <a:gd name="connsiteX6" fmla="*/ 255609 w 3600000"/>
              <a:gd name="connsiteY6" fmla="*/ 1533656 h 1533656"/>
              <a:gd name="connsiteX7" fmla="*/ 0 w 3600000"/>
              <a:gd name="connsiteY7" fmla="*/ 1278047 h 1533656"/>
              <a:gd name="connsiteX8" fmla="*/ 0 w 3600000"/>
              <a:gd name="connsiteY8" fmla="*/ 255609 h 1533656"/>
              <a:gd name="connsiteX0" fmla="*/ 0 w 3600000"/>
              <a:gd name="connsiteY0" fmla="*/ 170943 h 1533656"/>
              <a:gd name="connsiteX1" fmla="*/ 255609 w 3600000"/>
              <a:gd name="connsiteY1" fmla="*/ 0 h 1533656"/>
              <a:gd name="connsiteX2" fmla="*/ 3344391 w 3600000"/>
              <a:gd name="connsiteY2" fmla="*/ 0 h 1533656"/>
              <a:gd name="connsiteX3" fmla="*/ 3600000 w 3600000"/>
              <a:gd name="connsiteY3" fmla="*/ 255609 h 1533656"/>
              <a:gd name="connsiteX4" fmla="*/ 3600000 w 3600000"/>
              <a:gd name="connsiteY4" fmla="*/ 1278047 h 1533656"/>
              <a:gd name="connsiteX5" fmla="*/ 3344391 w 3600000"/>
              <a:gd name="connsiteY5" fmla="*/ 1533656 h 1533656"/>
              <a:gd name="connsiteX6" fmla="*/ 255609 w 3600000"/>
              <a:gd name="connsiteY6" fmla="*/ 1533656 h 1533656"/>
              <a:gd name="connsiteX7" fmla="*/ 0 w 3600000"/>
              <a:gd name="connsiteY7" fmla="*/ 1278047 h 1533656"/>
              <a:gd name="connsiteX8" fmla="*/ 0 w 3600000"/>
              <a:gd name="connsiteY8" fmla="*/ 170943 h 153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0000" h="1533656">
                <a:moveTo>
                  <a:pt x="0" y="170943"/>
                </a:moveTo>
                <a:cubicBezTo>
                  <a:pt x="0" y="29774"/>
                  <a:pt x="114440" y="0"/>
                  <a:pt x="255609" y="0"/>
                </a:cubicBezTo>
                <a:lnTo>
                  <a:pt x="3344391" y="0"/>
                </a:lnTo>
                <a:cubicBezTo>
                  <a:pt x="3485560" y="0"/>
                  <a:pt x="3600000" y="114440"/>
                  <a:pt x="3600000" y="255609"/>
                </a:cubicBezTo>
                <a:lnTo>
                  <a:pt x="3600000" y="1278047"/>
                </a:lnTo>
                <a:cubicBezTo>
                  <a:pt x="3600000" y="1419216"/>
                  <a:pt x="3485560" y="1533656"/>
                  <a:pt x="3344391" y="1533656"/>
                </a:cubicBezTo>
                <a:lnTo>
                  <a:pt x="255609" y="1533656"/>
                </a:lnTo>
                <a:cubicBezTo>
                  <a:pt x="114440" y="1533656"/>
                  <a:pt x="0" y="1419216"/>
                  <a:pt x="0" y="1278047"/>
                </a:cubicBezTo>
                <a:lnTo>
                  <a:pt x="0" y="170943"/>
                </a:lnTo>
                <a:close/>
              </a:path>
            </a:pathLst>
          </a:custGeom>
          <a:solidFill>
            <a:srgbClr val="99CDD7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5074968" y="1112400"/>
            <a:ext cx="3600000" cy="1176669"/>
          </a:xfrm>
          <a:prstGeom prst="flowChartAlternateProcess">
            <a:avLst/>
          </a:prstGeom>
          <a:solidFill>
            <a:srgbClr val="99CDD7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5074968" y="2672916"/>
            <a:ext cx="3600000" cy="2268251"/>
          </a:xfrm>
          <a:custGeom>
            <a:avLst/>
            <a:gdLst>
              <a:gd name="connsiteX0" fmla="*/ 0 w 3600000"/>
              <a:gd name="connsiteY0" fmla="*/ 382252 h 2293513"/>
              <a:gd name="connsiteX1" fmla="*/ 382252 w 3600000"/>
              <a:gd name="connsiteY1" fmla="*/ 0 h 2293513"/>
              <a:gd name="connsiteX2" fmla="*/ 3217748 w 3600000"/>
              <a:gd name="connsiteY2" fmla="*/ 0 h 2293513"/>
              <a:gd name="connsiteX3" fmla="*/ 3600000 w 3600000"/>
              <a:gd name="connsiteY3" fmla="*/ 382252 h 2293513"/>
              <a:gd name="connsiteX4" fmla="*/ 3600000 w 3600000"/>
              <a:gd name="connsiteY4" fmla="*/ 1911261 h 2293513"/>
              <a:gd name="connsiteX5" fmla="*/ 3217748 w 3600000"/>
              <a:gd name="connsiteY5" fmla="*/ 2293513 h 2293513"/>
              <a:gd name="connsiteX6" fmla="*/ 382252 w 3600000"/>
              <a:gd name="connsiteY6" fmla="*/ 2293513 h 2293513"/>
              <a:gd name="connsiteX7" fmla="*/ 0 w 3600000"/>
              <a:gd name="connsiteY7" fmla="*/ 1911261 h 2293513"/>
              <a:gd name="connsiteX8" fmla="*/ 0 w 3600000"/>
              <a:gd name="connsiteY8" fmla="*/ 382252 h 2293513"/>
              <a:gd name="connsiteX0" fmla="*/ 0 w 3600000"/>
              <a:gd name="connsiteY0" fmla="*/ 382252 h 2293513"/>
              <a:gd name="connsiteX1" fmla="*/ 382252 w 3600000"/>
              <a:gd name="connsiteY1" fmla="*/ 0 h 2293513"/>
              <a:gd name="connsiteX2" fmla="*/ 3217748 w 3600000"/>
              <a:gd name="connsiteY2" fmla="*/ 0 h 2293513"/>
              <a:gd name="connsiteX3" fmla="*/ 3600000 w 3600000"/>
              <a:gd name="connsiteY3" fmla="*/ 212918 h 2293513"/>
              <a:gd name="connsiteX4" fmla="*/ 3600000 w 3600000"/>
              <a:gd name="connsiteY4" fmla="*/ 1911261 h 2293513"/>
              <a:gd name="connsiteX5" fmla="*/ 3217748 w 3600000"/>
              <a:gd name="connsiteY5" fmla="*/ 2293513 h 2293513"/>
              <a:gd name="connsiteX6" fmla="*/ 382252 w 3600000"/>
              <a:gd name="connsiteY6" fmla="*/ 2293513 h 2293513"/>
              <a:gd name="connsiteX7" fmla="*/ 0 w 3600000"/>
              <a:gd name="connsiteY7" fmla="*/ 1911261 h 2293513"/>
              <a:gd name="connsiteX8" fmla="*/ 0 w 3600000"/>
              <a:gd name="connsiteY8" fmla="*/ 382252 h 2293513"/>
              <a:gd name="connsiteX0" fmla="*/ 0 w 3600000"/>
              <a:gd name="connsiteY0" fmla="*/ 246786 h 2293513"/>
              <a:gd name="connsiteX1" fmla="*/ 382252 w 3600000"/>
              <a:gd name="connsiteY1" fmla="*/ 0 h 2293513"/>
              <a:gd name="connsiteX2" fmla="*/ 3217748 w 3600000"/>
              <a:gd name="connsiteY2" fmla="*/ 0 h 2293513"/>
              <a:gd name="connsiteX3" fmla="*/ 3600000 w 3600000"/>
              <a:gd name="connsiteY3" fmla="*/ 212918 h 2293513"/>
              <a:gd name="connsiteX4" fmla="*/ 3600000 w 3600000"/>
              <a:gd name="connsiteY4" fmla="*/ 1911261 h 2293513"/>
              <a:gd name="connsiteX5" fmla="*/ 3217748 w 3600000"/>
              <a:gd name="connsiteY5" fmla="*/ 2293513 h 2293513"/>
              <a:gd name="connsiteX6" fmla="*/ 382252 w 3600000"/>
              <a:gd name="connsiteY6" fmla="*/ 2293513 h 2293513"/>
              <a:gd name="connsiteX7" fmla="*/ 0 w 3600000"/>
              <a:gd name="connsiteY7" fmla="*/ 1911261 h 2293513"/>
              <a:gd name="connsiteX8" fmla="*/ 0 w 3600000"/>
              <a:gd name="connsiteY8" fmla="*/ 246786 h 229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0000" h="2293513">
                <a:moveTo>
                  <a:pt x="0" y="246786"/>
                </a:moveTo>
                <a:cubicBezTo>
                  <a:pt x="0" y="35674"/>
                  <a:pt x="171140" y="0"/>
                  <a:pt x="382252" y="0"/>
                </a:cubicBezTo>
                <a:lnTo>
                  <a:pt x="3217748" y="0"/>
                </a:lnTo>
                <a:cubicBezTo>
                  <a:pt x="3428860" y="0"/>
                  <a:pt x="3600000" y="1806"/>
                  <a:pt x="3600000" y="212918"/>
                </a:cubicBezTo>
                <a:lnTo>
                  <a:pt x="3600000" y="1911261"/>
                </a:lnTo>
                <a:cubicBezTo>
                  <a:pt x="3600000" y="2122373"/>
                  <a:pt x="3428860" y="2293513"/>
                  <a:pt x="3217748" y="2293513"/>
                </a:cubicBezTo>
                <a:lnTo>
                  <a:pt x="382252" y="2293513"/>
                </a:lnTo>
                <a:cubicBezTo>
                  <a:pt x="171140" y="2293513"/>
                  <a:pt x="0" y="2122373"/>
                  <a:pt x="0" y="1911261"/>
                </a:cubicBezTo>
                <a:lnTo>
                  <a:pt x="0" y="246786"/>
                </a:lnTo>
                <a:close/>
              </a:path>
            </a:pathLst>
          </a:custGeom>
          <a:solidFill>
            <a:srgbClr val="99CDD7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5516" y="4003808"/>
            <a:ext cx="4732708" cy="241285"/>
          </a:xfrm>
          <a:prstGeom prst="roundRect">
            <a:avLst/>
          </a:prstGeom>
          <a:solidFill>
            <a:srgbClr val="BFE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Рестораны, клубы, кафе, бары</a:t>
            </a:r>
          </a:p>
        </p:txBody>
      </p:sp>
      <p:sp>
        <p:nvSpPr>
          <p:cNvPr id="7" name="Дуга 6"/>
          <p:cNvSpPr/>
          <p:nvPr/>
        </p:nvSpPr>
        <p:spPr>
          <a:xfrm>
            <a:off x="-252536" y="261048"/>
            <a:ext cx="3600000" cy="3600000"/>
          </a:xfrm>
          <a:prstGeom prst="arc">
            <a:avLst>
              <a:gd name="adj1" fmla="val 18710105"/>
              <a:gd name="adj2" fmla="val 8182311"/>
            </a:avLst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034800" y="1112400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088800" y="2617200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088000" y="3610800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Капля 13"/>
          <p:cNvSpPr/>
          <p:nvPr/>
        </p:nvSpPr>
        <p:spPr>
          <a:xfrm rot="16200000">
            <a:off x="287524" y="836984"/>
            <a:ext cx="2448000" cy="2448000"/>
          </a:xfrm>
          <a:prstGeom prst="teardrop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03010"/>
                </a:solidFill>
              </a:ln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70932" y="1101370"/>
            <a:ext cx="4804036" cy="241285"/>
          </a:xfrm>
          <a:prstGeom prst="roundRect">
            <a:avLst/>
          </a:prstGeom>
          <a:solidFill>
            <a:srgbClr val="BFE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68733" y="2647655"/>
            <a:ext cx="4806235" cy="241285"/>
          </a:xfrm>
          <a:prstGeom prst="roundRect">
            <a:avLst/>
          </a:prstGeom>
          <a:solidFill>
            <a:srgbClr val="BFE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076456" y="1088740"/>
            <a:ext cx="36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автоматизации</a:t>
            </a:r>
            <a:r>
              <a:rPr lang="ru-RU" sz="1200" b="1" dirty="0"/>
              <a:t> </a:t>
            </a:r>
            <a:r>
              <a:rPr lang="ru-RU" sz="1000" dirty="0"/>
              <a:t>предприятий типа</a:t>
            </a:r>
            <a:r>
              <a:rPr lang="ru-RU" sz="1200" dirty="0"/>
              <a:t> </a:t>
            </a:r>
            <a:r>
              <a:rPr lang="ru-RU" sz="1000" dirty="0"/>
              <a:t>«классический ресторан»</a:t>
            </a:r>
            <a:r>
              <a:rPr lang="ru-RU" sz="800" dirty="0"/>
              <a:t>: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разделение рабочего процесса на этапы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контроль персонала на каждом из этапов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широкий ассортимент и блюда от шеф-повара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деление на зоны, залы, столы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интеграция с инновационными системами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4968" y="2632844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«</a:t>
            </a:r>
            <a:r>
              <a:rPr lang="ru-RU" sz="1200" b="1" dirty="0"/>
              <a:t>РестАрт</a:t>
            </a:r>
            <a:r>
              <a:rPr lang="ru-RU" sz="1200" dirty="0"/>
              <a:t>»</a:t>
            </a:r>
            <a:r>
              <a:rPr lang="ru-RU" sz="1200" b="1" dirty="0"/>
              <a:t> </a:t>
            </a:r>
            <a:r>
              <a:rPr lang="ru-RU" sz="1200" dirty="0"/>
              <a:t>это: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дружественный интерфейс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модульность: для каждого процесса свой АРМ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управление способом подач и разделением чека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использование дисконтных, накопительных, бонусных, балансных и карт «на вход»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мобильный повар, официант, е-меню и т.д.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продажи по нескольким организациям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подключение широкого спектра ТО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внутренняя система обмена сообщениями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получение аналитической отчётности в режиме реального времени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5516" y="3983576"/>
            <a:ext cx="360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200" dirty="0"/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высокий уровень внимания к клиентам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повышение лояльности посетителей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увеличение постоянных гостей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уменьшение ошибок при работе с  гостями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снижение издержек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эффективное управление рестораном или сетью предприятий питания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57585" y="1052736"/>
            <a:ext cx="863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Задача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3619" y="2586390"/>
            <a:ext cx="115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Решение</a:t>
            </a:r>
            <a:endParaRPr lang="ru-RU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3619" y="1556792"/>
            <a:ext cx="1151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2928" y="3183609"/>
            <a:ext cx="1151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30841" y="3955174"/>
            <a:ext cx="1117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Результат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276"/>
            <a:ext cx="1127456" cy="7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04459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Блок-схема: альтернативный процесс 26"/>
          <p:cNvSpPr/>
          <p:nvPr/>
        </p:nvSpPr>
        <p:spPr>
          <a:xfrm>
            <a:off x="5074968" y="1112400"/>
            <a:ext cx="3600000" cy="1176669"/>
          </a:xfrm>
          <a:prstGeom prst="flowChartAlternateProcess">
            <a:avLst/>
          </a:prstGeom>
          <a:solidFill>
            <a:srgbClr val="D59B9B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5074968" y="2725211"/>
            <a:ext cx="3600000" cy="2215955"/>
          </a:xfrm>
          <a:custGeom>
            <a:avLst/>
            <a:gdLst>
              <a:gd name="connsiteX0" fmla="*/ 0 w 3600000"/>
              <a:gd name="connsiteY0" fmla="*/ 382252 h 2293513"/>
              <a:gd name="connsiteX1" fmla="*/ 382252 w 3600000"/>
              <a:gd name="connsiteY1" fmla="*/ 0 h 2293513"/>
              <a:gd name="connsiteX2" fmla="*/ 3217748 w 3600000"/>
              <a:gd name="connsiteY2" fmla="*/ 0 h 2293513"/>
              <a:gd name="connsiteX3" fmla="*/ 3600000 w 3600000"/>
              <a:gd name="connsiteY3" fmla="*/ 382252 h 2293513"/>
              <a:gd name="connsiteX4" fmla="*/ 3600000 w 3600000"/>
              <a:gd name="connsiteY4" fmla="*/ 1911261 h 2293513"/>
              <a:gd name="connsiteX5" fmla="*/ 3217748 w 3600000"/>
              <a:gd name="connsiteY5" fmla="*/ 2293513 h 2293513"/>
              <a:gd name="connsiteX6" fmla="*/ 382252 w 3600000"/>
              <a:gd name="connsiteY6" fmla="*/ 2293513 h 2293513"/>
              <a:gd name="connsiteX7" fmla="*/ 0 w 3600000"/>
              <a:gd name="connsiteY7" fmla="*/ 1911261 h 2293513"/>
              <a:gd name="connsiteX8" fmla="*/ 0 w 3600000"/>
              <a:gd name="connsiteY8" fmla="*/ 382252 h 2293513"/>
              <a:gd name="connsiteX0" fmla="*/ 0 w 3600000"/>
              <a:gd name="connsiteY0" fmla="*/ 391995 h 2303256"/>
              <a:gd name="connsiteX1" fmla="*/ 382252 w 3600000"/>
              <a:gd name="connsiteY1" fmla="*/ 9743 h 2303256"/>
              <a:gd name="connsiteX2" fmla="*/ 3217748 w 3600000"/>
              <a:gd name="connsiteY2" fmla="*/ 9743 h 2303256"/>
              <a:gd name="connsiteX3" fmla="*/ 3600000 w 3600000"/>
              <a:gd name="connsiteY3" fmla="*/ 154929 h 2303256"/>
              <a:gd name="connsiteX4" fmla="*/ 3600000 w 3600000"/>
              <a:gd name="connsiteY4" fmla="*/ 1921004 h 2303256"/>
              <a:gd name="connsiteX5" fmla="*/ 3217748 w 3600000"/>
              <a:gd name="connsiteY5" fmla="*/ 2303256 h 2303256"/>
              <a:gd name="connsiteX6" fmla="*/ 382252 w 3600000"/>
              <a:gd name="connsiteY6" fmla="*/ 2303256 h 2303256"/>
              <a:gd name="connsiteX7" fmla="*/ 0 w 3600000"/>
              <a:gd name="connsiteY7" fmla="*/ 1921004 h 2303256"/>
              <a:gd name="connsiteX8" fmla="*/ 0 w 3600000"/>
              <a:gd name="connsiteY8" fmla="*/ 391995 h 2303256"/>
              <a:gd name="connsiteX0" fmla="*/ 0 w 3600000"/>
              <a:gd name="connsiteY0" fmla="*/ 188795 h 2303256"/>
              <a:gd name="connsiteX1" fmla="*/ 382252 w 3600000"/>
              <a:gd name="connsiteY1" fmla="*/ 9743 h 2303256"/>
              <a:gd name="connsiteX2" fmla="*/ 3217748 w 3600000"/>
              <a:gd name="connsiteY2" fmla="*/ 9743 h 2303256"/>
              <a:gd name="connsiteX3" fmla="*/ 3600000 w 3600000"/>
              <a:gd name="connsiteY3" fmla="*/ 154929 h 2303256"/>
              <a:gd name="connsiteX4" fmla="*/ 3600000 w 3600000"/>
              <a:gd name="connsiteY4" fmla="*/ 1921004 h 2303256"/>
              <a:gd name="connsiteX5" fmla="*/ 3217748 w 3600000"/>
              <a:gd name="connsiteY5" fmla="*/ 2303256 h 2303256"/>
              <a:gd name="connsiteX6" fmla="*/ 382252 w 3600000"/>
              <a:gd name="connsiteY6" fmla="*/ 2303256 h 2303256"/>
              <a:gd name="connsiteX7" fmla="*/ 0 w 3600000"/>
              <a:gd name="connsiteY7" fmla="*/ 1921004 h 2303256"/>
              <a:gd name="connsiteX8" fmla="*/ 0 w 3600000"/>
              <a:gd name="connsiteY8" fmla="*/ 188795 h 230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0000" h="2303256">
                <a:moveTo>
                  <a:pt x="0" y="188795"/>
                </a:moveTo>
                <a:cubicBezTo>
                  <a:pt x="0" y="-22317"/>
                  <a:pt x="171140" y="9743"/>
                  <a:pt x="382252" y="9743"/>
                </a:cubicBezTo>
                <a:lnTo>
                  <a:pt x="3217748" y="9743"/>
                </a:lnTo>
                <a:cubicBezTo>
                  <a:pt x="3428860" y="9743"/>
                  <a:pt x="3600000" y="-56183"/>
                  <a:pt x="3600000" y="154929"/>
                </a:cubicBezTo>
                <a:lnTo>
                  <a:pt x="3600000" y="1921004"/>
                </a:lnTo>
                <a:cubicBezTo>
                  <a:pt x="3600000" y="2132116"/>
                  <a:pt x="3428860" y="2303256"/>
                  <a:pt x="3217748" y="2303256"/>
                </a:cubicBezTo>
                <a:lnTo>
                  <a:pt x="382252" y="2303256"/>
                </a:lnTo>
                <a:cubicBezTo>
                  <a:pt x="171140" y="2303256"/>
                  <a:pt x="0" y="2132116"/>
                  <a:pt x="0" y="1921004"/>
                </a:cubicBezTo>
                <a:lnTo>
                  <a:pt x="0" y="188795"/>
                </a:lnTo>
                <a:close/>
              </a:path>
            </a:pathLst>
          </a:custGeom>
          <a:solidFill>
            <a:srgbClr val="D59B9B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Блок-схема: альтернативный процесс 24"/>
          <p:cNvSpPr/>
          <p:nvPr/>
        </p:nvSpPr>
        <p:spPr>
          <a:xfrm>
            <a:off x="215516" y="4041068"/>
            <a:ext cx="3600000" cy="1497652"/>
          </a:xfrm>
          <a:custGeom>
            <a:avLst/>
            <a:gdLst>
              <a:gd name="connsiteX0" fmla="*/ 0 w 3600000"/>
              <a:gd name="connsiteY0" fmla="*/ 255609 h 1533656"/>
              <a:gd name="connsiteX1" fmla="*/ 255609 w 3600000"/>
              <a:gd name="connsiteY1" fmla="*/ 0 h 1533656"/>
              <a:gd name="connsiteX2" fmla="*/ 3344391 w 3600000"/>
              <a:gd name="connsiteY2" fmla="*/ 0 h 1533656"/>
              <a:gd name="connsiteX3" fmla="*/ 3600000 w 3600000"/>
              <a:gd name="connsiteY3" fmla="*/ 255609 h 1533656"/>
              <a:gd name="connsiteX4" fmla="*/ 3600000 w 3600000"/>
              <a:gd name="connsiteY4" fmla="*/ 1278047 h 1533656"/>
              <a:gd name="connsiteX5" fmla="*/ 3344391 w 3600000"/>
              <a:gd name="connsiteY5" fmla="*/ 1533656 h 1533656"/>
              <a:gd name="connsiteX6" fmla="*/ 255609 w 3600000"/>
              <a:gd name="connsiteY6" fmla="*/ 1533656 h 1533656"/>
              <a:gd name="connsiteX7" fmla="*/ 0 w 3600000"/>
              <a:gd name="connsiteY7" fmla="*/ 1278047 h 1533656"/>
              <a:gd name="connsiteX8" fmla="*/ 0 w 3600000"/>
              <a:gd name="connsiteY8" fmla="*/ 255609 h 1533656"/>
              <a:gd name="connsiteX0" fmla="*/ 0 w 3600000"/>
              <a:gd name="connsiteY0" fmla="*/ 162475 h 1533656"/>
              <a:gd name="connsiteX1" fmla="*/ 255609 w 3600000"/>
              <a:gd name="connsiteY1" fmla="*/ 0 h 1533656"/>
              <a:gd name="connsiteX2" fmla="*/ 3344391 w 3600000"/>
              <a:gd name="connsiteY2" fmla="*/ 0 h 1533656"/>
              <a:gd name="connsiteX3" fmla="*/ 3600000 w 3600000"/>
              <a:gd name="connsiteY3" fmla="*/ 255609 h 1533656"/>
              <a:gd name="connsiteX4" fmla="*/ 3600000 w 3600000"/>
              <a:gd name="connsiteY4" fmla="*/ 1278047 h 1533656"/>
              <a:gd name="connsiteX5" fmla="*/ 3344391 w 3600000"/>
              <a:gd name="connsiteY5" fmla="*/ 1533656 h 1533656"/>
              <a:gd name="connsiteX6" fmla="*/ 255609 w 3600000"/>
              <a:gd name="connsiteY6" fmla="*/ 1533656 h 1533656"/>
              <a:gd name="connsiteX7" fmla="*/ 0 w 3600000"/>
              <a:gd name="connsiteY7" fmla="*/ 1278047 h 1533656"/>
              <a:gd name="connsiteX8" fmla="*/ 0 w 3600000"/>
              <a:gd name="connsiteY8" fmla="*/ 162475 h 1533656"/>
              <a:gd name="connsiteX0" fmla="*/ 0 w 3600000"/>
              <a:gd name="connsiteY0" fmla="*/ 162475 h 1533656"/>
              <a:gd name="connsiteX1" fmla="*/ 255609 w 3600000"/>
              <a:gd name="connsiteY1" fmla="*/ 0 h 1533656"/>
              <a:gd name="connsiteX2" fmla="*/ 3344391 w 3600000"/>
              <a:gd name="connsiteY2" fmla="*/ 0 h 1533656"/>
              <a:gd name="connsiteX3" fmla="*/ 3600000 w 3600000"/>
              <a:gd name="connsiteY3" fmla="*/ 162475 h 1533656"/>
              <a:gd name="connsiteX4" fmla="*/ 3600000 w 3600000"/>
              <a:gd name="connsiteY4" fmla="*/ 1278047 h 1533656"/>
              <a:gd name="connsiteX5" fmla="*/ 3344391 w 3600000"/>
              <a:gd name="connsiteY5" fmla="*/ 1533656 h 1533656"/>
              <a:gd name="connsiteX6" fmla="*/ 255609 w 3600000"/>
              <a:gd name="connsiteY6" fmla="*/ 1533656 h 1533656"/>
              <a:gd name="connsiteX7" fmla="*/ 0 w 3600000"/>
              <a:gd name="connsiteY7" fmla="*/ 1278047 h 1533656"/>
              <a:gd name="connsiteX8" fmla="*/ 0 w 3600000"/>
              <a:gd name="connsiteY8" fmla="*/ 162475 h 153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0000" h="1533656">
                <a:moveTo>
                  <a:pt x="0" y="162475"/>
                </a:moveTo>
                <a:cubicBezTo>
                  <a:pt x="0" y="21306"/>
                  <a:pt x="114440" y="0"/>
                  <a:pt x="255609" y="0"/>
                </a:cubicBezTo>
                <a:lnTo>
                  <a:pt x="3344391" y="0"/>
                </a:lnTo>
                <a:cubicBezTo>
                  <a:pt x="3485560" y="0"/>
                  <a:pt x="3600000" y="21306"/>
                  <a:pt x="3600000" y="162475"/>
                </a:cubicBezTo>
                <a:lnTo>
                  <a:pt x="3600000" y="1278047"/>
                </a:lnTo>
                <a:cubicBezTo>
                  <a:pt x="3600000" y="1419216"/>
                  <a:pt x="3485560" y="1533656"/>
                  <a:pt x="3344391" y="1533656"/>
                </a:cubicBezTo>
                <a:lnTo>
                  <a:pt x="255609" y="1533656"/>
                </a:lnTo>
                <a:cubicBezTo>
                  <a:pt x="114440" y="1533656"/>
                  <a:pt x="0" y="1419216"/>
                  <a:pt x="0" y="1278047"/>
                </a:cubicBezTo>
                <a:lnTo>
                  <a:pt x="0" y="162475"/>
                </a:lnTo>
                <a:close/>
              </a:path>
            </a:pathLst>
          </a:custGeom>
          <a:solidFill>
            <a:srgbClr val="D59B9B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Сетевые предприятия</a:t>
            </a:r>
          </a:p>
        </p:txBody>
      </p:sp>
      <p:sp>
        <p:nvSpPr>
          <p:cNvPr id="5" name="Капля 4"/>
          <p:cNvSpPr/>
          <p:nvPr/>
        </p:nvSpPr>
        <p:spPr>
          <a:xfrm flipH="1">
            <a:off x="288000" y="838800"/>
            <a:ext cx="2448000" cy="2448000"/>
          </a:xfrm>
          <a:prstGeom prst="teardrop">
            <a:avLst/>
          </a:prstGeom>
          <a:blipFill dpi="0" rotWithShape="0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Дуга 6"/>
          <p:cNvSpPr/>
          <p:nvPr/>
        </p:nvSpPr>
        <p:spPr>
          <a:xfrm>
            <a:off x="-252536" y="261048"/>
            <a:ext cx="3600000" cy="3600000"/>
          </a:xfrm>
          <a:prstGeom prst="arc">
            <a:avLst>
              <a:gd name="adj1" fmla="val 18710105"/>
              <a:gd name="adj2" fmla="val 8182311"/>
            </a:avLst>
          </a:prstGeom>
          <a:ln w="28575">
            <a:solidFill>
              <a:srgbClr val="D99694">
                <a:alpha val="7882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034800" y="1112400"/>
            <a:ext cx="216024" cy="2160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088800" y="2617200"/>
            <a:ext cx="216024" cy="2160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088000" y="3610800"/>
            <a:ext cx="216024" cy="2160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5516" y="4003808"/>
            <a:ext cx="4732708" cy="241285"/>
          </a:xfrm>
          <a:prstGeom prst="roundRect">
            <a:avLst/>
          </a:prstGeom>
          <a:solidFill>
            <a:srgbClr val="E6B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70932" y="1090800"/>
            <a:ext cx="4804036" cy="241285"/>
          </a:xfrm>
          <a:prstGeom prst="roundRect">
            <a:avLst/>
          </a:prstGeom>
          <a:solidFill>
            <a:srgbClr val="E6B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68733" y="2647655"/>
            <a:ext cx="4806235" cy="241285"/>
          </a:xfrm>
          <a:prstGeom prst="roundRect">
            <a:avLst/>
          </a:prstGeom>
          <a:solidFill>
            <a:srgbClr val="E6B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автоматизации сетей"/>
          <p:cNvSpPr txBox="1"/>
          <p:nvPr/>
        </p:nvSpPr>
        <p:spPr>
          <a:xfrm>
            <a:off x="5076456" y="1088740"/>
            <a:ext cx="36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автоматизации </a:t>
            </a:r>
            <a:r>
              <a:rPr lang="ru-RU" sz="1200" dirty="0"/>
              <a:t>сетей и комбинатов питания: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единое информационное пространство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свой набор модулей для каждой точки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централизованное </a:t>
            </a:r>
            <a:r>
              <a:rPr lang="ru-RU" sz="1100" dirty="0"/>
              <a:t>управление</a:t>
            </a:r>
            <a:r>
              <a:rPr lang="ru-RU" sz="1200" dirty="0"/>
              <a:t> </a:t>
            </a:r>
            <a:r>
              <a:rPr lang="ru-RU" sz="1100" dirty="0"/>
              <a:t>удалёнными</a:t>
            </a:r>
            <a:r>
              <a:rPr lang="ru-RU" sz="1200" dirty="0"/>
              <a:t> </a:t>
            </a:r>
            <a:r>
              <a:rPr lang="ru-RU" sz="1100" dirty="0"/>
              <a:t>узлами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выгрузка продаж в единую учётную систему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сводная отчётность</a:t>
            </a:r>
          </a:p>
        </p:txBody>
      </p:sp>
      <p:sp>
        <p:nvSpPr>
          <p:cNvPr id="18" name="АС РестАрт это"/>
          <p:cNvSpPr txBox="1"/>
          <p:nvPr/>
        </p:nvSpPr>
        <p:spPr>
          <a:xfrm>
            <a:off x="5074968" y="2632844"/>
            <a:ext cx="36000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«</a:t>
            </a:r>
            <a:r>
              <a:rPr lang="ru-RU" sz="1200" b="1" dirty="0"/>
              <a:t>РестАрт</a:t>
            </a:r>
            <a:r>
              <a:rPr lang="ru-RU" sz="1200" dirty="0"/>
              <a:t>»</a:t>
            </a:r>
            <a:r>
              <a:rPr lang="ru-RU" sz="1200" b="1" dirty="0"/>
              <a:t> </a:t>
            </a:r>
            <a:r>
              <a:rPr lang="ru-RU" sz="1200" dirty="0"/>
              <a:t>это: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технология репликации данных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модульность: широкий выбор поставок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удалённое администрирование</a:t>
            </a:r>
            <a:r>
              <a:rPr lang="ru-RU" sz="1400" dirty="0"/>
              <a:t> </a:t>
            </a:r>
            <a:r>
              <a:rPr lang="ru-RU" sz="1100" dirty="0"/>
              <a:t>всех</a:t>
            </a:r>
            <a:r>
              <a:rPr lang="ru-RU" sz="1200" dirty="0"/>
              <a:t> </a:t>
            </a:r>
            <a:r>
              <a:rPr lang="ru-RU" sz="1100" dirty="0"/>
              <a:t>точек</a:t>
            </a:r>
            <a:r>
              <a:rPr lang="ru-RU" sz="1200" dirty="0"/>
              <a:t> </a:t>
            </a:r>
            <a:r>
              <a:rPr lang="ru-RU" sz="1100" dirty="0"/>
              <a:t>продаж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централизованное управление базой карт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общий центр по приёму заказов – «</a:t>
            </a:r>
            <a:r>
              <a:rPr lang="en-US" sz="1200" dirty="0"/>
              <a:t>call</a:t>
            </a:r>
            <a:r>
              <a:rPr lang="ru-RU" sz="1200" dirty="0"/>
              <a:t>-центр»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технология контроля подмены данных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двусторонний обмен с учётными решениями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50" dirty="0"/>
              <a:t>автоматическая отправка смс с данными о выручке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50" dirty="0"/>
              <a:t>запись логов с удалённых узлов на сервер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получение сводной аналитической отчётности в режиме реального времени</a:t>
            </a:r>
          </a:p>
        </p:txBody>
      </p:sp>
      <p:sp>
        <p:nvSpPr>
          <p:cNvPr id="19" name="интегрирования АС Рестарт"/>
          <p:cNvSpPr txBox="1"/>
          <p:nvPr/>
        </p:nvSpPr>
        <p:spPr>
          <a:xfrm>
            <a:off x="215516" y="3983576"/>
            <a:ext cx="360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200" dirty="0"/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высокая степень надёжности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тотальный контроль всей системы и отдельно каждого элемента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межсистемная интеграция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экономия при правильном подборе модулей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эффективное управление сетью предприятий  питания любого формата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57585" y="1052736"/>
            <a:ext cx="863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Задача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3619" y="2586390"/>
            <a:ext cx="1151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Решение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830841" y="3955174"/>
            <a:ext cx="1117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Результат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3619" y="1556792"/>
            <a:ext cx="1151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2928" y="3183609"/>
            <a:ext cx="1151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=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276"/>
            <a:ext cx="1127456" cy="7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62910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Обслуживание и поддержка</a:t>
            </a:r>
          </a:p>
        </p:txBody>
      </p:sp>
      <p:sp>
        <p:nvSpPr>
          <p:cNvPr id="29" name="Объект 2"/>
          <p:cNvSpPr>
            <a:spLocks noGrp="1"/>
          </p:cNvSpPr>
          <p:nvPr>
            <p:ph idx="1"/>
          </p:nvPr>
        </p:nvSpPr>
        <p:spPr>
          <a:xfrm>
            <a:off x="791580" y="1916832"/>
            <a:ext cx="6262763" cy="363640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200" b="1" dirty="0">
                <a:solidFill>
                  <a:srgbClr val="333333"/>
                </a:solidFill>
              </a:rPr>
              <a:t>РестАрт работает и без техподдержки</a:t>
            </a:r>
            <a:r>
              <a:rPr lang="ru-RU" sz="1200" dirty="0">
                <a:solidFill>
                  <a:srgbClr val="333333"/>
                </a:solidFill>
              </a:rPr>
              <a:t>. Достаточно установить систему, не прибегая к дальнейшему сопровождению. Интуитивный интерфейс и прозрачность настройки оборудования</a:t>
            </a:r>
          </a:p>
          <a:p>
            <a:pPr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200" b="1" dirty="0">
                <a:solidFill>
                  <a:srgbClr val="333333"/>
                </a:solidFill>
              </a:rPr>
              <a:t>Руководство пользователя  </a:t>
            </a:r>
            <a:r>
              <a:rPr lang="ru-RU" sz="1200" dirty="0">
                <a:solidFill>
                  <a:srgbClr val="333333"/>
                </a:solidFill>
              </a:rPr>
              <a:t>в общем доступе на сайте </a:t>
            </a:r>
            <a:r>
              <a:rPr lang="en-US" sz="1200" dirty="0">
                <a:solidFill>
                  <a:srgbClr val="333333"/>
                </a:solidFill>
              </a:rPr>
              <a:t>rarus.ru</a:t>
            </a:r>
            <a:endParaRPr lang="ru-RU" sz="1200" dirty="0">
              <a:solidFill>
                <a:srgbClr val="333333"/>
              </a:solidFill>
            </a:endParaRPr>
          </a:p>
          <a:p>
            <a:pPr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200" b="1" dirty="0">
                <a:solidFill>
                  <a:srgbClr val="333333"/>
                </a:solidFill>
              </a:rPr>
              <a:t>Вебинары</a:t>
            </a:r>
            <a:r>
              <a:rPr lang="ru-RU" sz="1200" dirty="0">
                <a:solidFill>
                  <a:srgbClr val="333333"/>
                </a:solidFill>
              </a:rPr>
              <a:t> о пуско-наладке всей системы, настройке обменов, управлению «РестАрт: ДДС» и использованию построителя отчётов «РестАрт: Анализ Бизнеса»</a:t>
            </a:r>
          </a:p>
          <a:p>
            <a:pPr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200" b="1" dirty="0">
                <a:solidFill>
                  <a:srgbClr val="333333"/>
                </a:solidFill>
              </a:rPr>
              <a:t>Установка или обновление одним кликом</a:t>
            </a:r>
            <a:r>
              <a:rPr lang="ru-RU" sz="1200" dirty="0">
                <a:solidFill>
                  <a:srgbClr val="333333"/>
                </a:solidFill>
              </a:rPr>
              <a:t>. В дистрибутив входят все нужные компоненты, ничего дополнительно скачивать не нужно</a:t>
            </a:r>
          </a:p>
          <a:p>
            <a:pPr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200" b="1" dirty="0">
                <a:solidFill>
                  <a:srgbClr val="333333"/>
                </a:solidFill>
              </a:rPr>
              <a:t>Обучающие ролики</a:t>
            </a:r>
            <a:r>
              <a:rPr lang="ru-RU" sz="1200" dirty="0">
                <a:solidFill>
                  <a:srgbClr val="333333"/>
                </a:solidFill>
              </a:rPr>
              <a:t> с настройкой отдельных модулей, системы обменов и торгового оборудования </a:t>
            </a:r>
            <a:endParaRPr lang="en-US" sz="1200" dirty="0">
              <a:solidFill>
                <a:srgbClr val="333333"/>
              </a:solidFill>
            </a:endParaRPr>
          </a:p>
          <a:p>
            <a:pPr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200" b="1" dirty="0">
                <a:solidFill>
                  <a:srgbClr val="333333"/>
                </a:solidFill>
              </a:rPr>
              <a:t>Понятные сообщения об ошибках.</a:t>
            </a:r>
            <a:r>
              <a:rPr lang="ru-RU" sz="1200" dirty="0">
                <a:solidFill>
                  <a:srgbClr val="333333"/>
                </a:solidFill>
              </a:rPr>
              <a:t> Не нужно искать расшифровку кода ошибок и догадываться о их смысле, описание на доступном языке</a:t>
            </a:r>
          </a:p>
          <a:p>
            <a:pPr>
              <a:spcAft>
                <a:spcPts val="600"/>
              </a:spcAft>
              <a:buClr>
                <a:srgbClr val="00B050"/>
              </a:buClr>
              <a:buFont typeface="Wingdings" pitchFamily="2" charset="2"/>
              <a:buChar char="ü"/>
            </a:pPr>
            <a:r>
              <a:rPr lang="ru-RU" sz="1200" b="1" dirty="0">
                <a:solidFill>
                  <a:srgbClr val="333333"/>
                </a:solidFill>
              </a:rPr>
              <a:t>Живая линия техподдержки.</a:t>
            </a:r>
            <a:r>
              <a:rPr lang="ru-RU" sz="1200" dirty="0">
                <a:solidFill>
                  <a:srgbClr val="333333"/>
                </a:solidFill>
              </a:rPr>
              <a:t> Услуга оказывается по телефону, почте, при помощи удалённого подключения</a:t>
            </a:r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7092280" y="1844824"/>
            <a:ext cx="1951702" cy="3564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300" dirty="0"/>
              <a:t>Тех.поддержка:</a:t>
            </a:r>
          </a:p>
          <a:p>
            <a:pPr marL="182563" lvl="1" indent="0">
              <a:buNone/>
            </a:pP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+7 (495) 364-91-85</a:t>
            </a:r>
            <a:endParaRPr lang="uk-UA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82563" lvl="1" indent="0">
              <a:buNone/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1С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@chiefcons.ru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82563" lvl="1" indent="0">
              <a:buNone/>
            </a:pPr>
            <a:endParaRPr lang="ru-RU" sz="1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ru-RU" sz="1300" dirty="0" err="1"/>
              <a:t>Вебинары</a:t>
            </a:r>
            <a:r>
              <a:rPr lang="ru-RU" sz="1300" dirty="0"/>
              <a:t>: </a:t>
            </a:r>
          </a:p>
          <a:p>
            <a:pPr marL="177800" indent="0">
              <a:buNone/>
            </a:pP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http://rarus.ru/press/events/archive/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ru-RU" sz="1200" dirty="0"/>
              <a:t>Сервер обновлений:</a:t>
            </a:r>
            <a:endParaRPr lang="en-US" sz="1200" dirty="0"/>
          </a:p>
          <a:p>
            <a:pPr marL="182563" lvl="1" indent="0">
              <a:buNone/>
            </a:pP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http://update.rarus.ru/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82563" lvl="1" indent="0">
              <a:buNone/>
            </a:pP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Google Market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82563" lvl="1" indent="0">
              <a:buNone/>
            </a:pP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6"/>
              </a:rPr>
              <a:t>App Store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7092280" y="1844824"/>
            <a:ext cx="0" cy="3672408"/>
          </a:xfrm>
          <a:prstGeom prst="line">
            <a:avLst/>
          </a:prstGeom>
          <a:ln w="28575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7584" y="1189777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B050"/>
                </a:solidFill>
                <a:latin typeface="Arial Narrow" pitchFamily="34" charset="0"/>
              </a:rPr>
              <a:t>можно</a:t>
            </a:r>
            <a:r>
              <a:rPr lang="ru-RU" b="1" dirty="0">
                <a:solidFill>
                  <a:srgbClr val="00B050"/>
                </a:solidFill>
                <a:latin typeface="Arial Narrow" pitchFamily="34" charset="0"/>
              </a:rPr>
              <a:t> САМОСТОЯТЕЛЬНО УСТАНОВИТЬ и НАСТРОИТЬ  </a:t>
            </a:r>
            <a:r>
              <a:rPr lang="ru-RU" sz="1400" b="1" dirty="0">
                <a:solidFill>
                  <a:srgbClr val="00B050"/>
                </a:solidFill>
                <a:latin typeface="Arial Narrow" pitchFamily="34" charset="0"/>
              </a:rPr>
              <a:t>систему</a:t>
            </a:r>
            <a:endParaRPr lang="uk-UA" sz="1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64288" y="1189777"/>
            <a:ext cx="1124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Arial Narrow" pitchFamily="34" charset="0"/>
              </a:rPr>
              <a:t>Контакты</a:t>
            </a:r>
            <a:endParaRPr lang="uk-UA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276"/>
            <a:ext cx="1127456" cy="7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99803"/>
      </p:ext>
    </p:extLst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Стоимость поставок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276"/>
            <a:ext cx="1127456" cy="714792"/>
          </a:xfrm>
          <a:prstGeom prst="rect">
            <a:avLst/>
          </a:prstGeom>
        </p:spPr>
      </p:pic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6558798"/>
              </p:ext>
            </p:extLst>
          </p:nvPr>
        </p:nvGraphicFramePr>
        <p:xfrm>
          <a:off x="287524" y="837756"/>
          <a:ext cx="8608432" cy="4751484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61961"/>
                  </a:srgbClr>
                </a:solidFill>
                <a:tableStyleId>{93296810-A885-4BE3-A3E7-6D5BEEA58F35}</a:tableStyleId>
              </a:tblPr>
              <a:tblGrid>
                <a:gridCol w="245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37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Поставка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Счётчик подключений к данному ключу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/>
                        <a:t>Возможность настройки на удалённый сервис лицензирования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Стоимость на одно </a:t>
                      </a:r>
                      <a:r>
                        <a:rPr lang="ru-RU" sz="1200" dirty="0" err="1"/>
                        <a:t>р.м</a:t>
                      </a:r>
                      <a:r>
                        <a:rPr lang="ru-RU" sz="1200" dirty="0"/>
                        <a:t>.,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Аренда на 6 месяцев,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Аренда на 1 год,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r>
                        <a:rPr lang="ru-RU" sz="1200" dirty="0"/>
                        <a:t>РестАрт: Администратор</a:t>
                      </a:r>
                    </a:p>
                  </a:txBody>
                  <a:tcPr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 1 </a:t>
                      </a:r>
                      <a:r>
                        <a:rPr lang="ru-RU" sz="1200" dirty="0" err="1"/>
                        <a:t>р.м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Clr>
                          <a:srgbClr val="1BC812"/>
                        </a:buClr>
                        <a:buFont typeface="Wingdings" pitchFamily="2" charset="2"/>
                        <a:buChar char="ü"/>
                      </a:pPr>
                      <a:r>
                        <a:rPr lang="ru-RU" sz="1600" b="1" dirty="0"/>
                        <a:t> </a:t>
                      </a:r>
                      <a:r>
                        <a:rPr lang="ru-RU" sz="1200" dirty="0"/>
                        <a:t> 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7 000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+mn-lt"/>
                        </a:rPr>
                        <a:t>1 800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1BC812"/>
                        </a:buClr>
                        <a:buFont typeface="Wingdings" pitchFamily="2" charset="2"/>
                        <a:buNone/>
                      </a:pPr>
                      <a:r>
                        <a:rPr lang="ru-RU" sz="1200" b="0" dirty="0">
                          <a:latin typeface="+mn-lt"/>
                        </a:rPr>
                        <a:t>2 800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r>
                        <a:rPr lang="ru-RU" sz="1200" dirty="0"/>
                        <a:t>РестАрт: Официант</a:t>
                      </a:r>
                    </a:p>
                  </a:txBody>
                  <a:tcPr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 1 </a:t>
                      </a:r>
                      <a:r>
                        <a:rPr lang="ru-RU" sz="1200" dirty="0" err="1"/>
                        <a:t>р.м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Clr>
                          <a:srgbClr val="1BC812"/>
                        </a:buClr>
                        <a:buFont typeface="Wingdings" pitchFamily="2" charset="2"/>
                        <a:buChar char="ü"/>
                      </a:pPr>
                      <a:r>
                        <a:rPr lang="ru-RU" sz="1600" b="1" dirty="0"/>
                        <a:t> 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16 000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+mn-lt"/>
                        </a:rPr>
                        <a:t>4 000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1BC812"/>
                        </a:buClr>
                        <a:buFont typeface="Wingdings" pitchFamily="2" charset="2"/>
                        <a:buNone/>
                      </a:pPr>
                      <a:r>
                        <a:rPr lang="ru-RU" sz="1200" b="0" dirty="0">
                          <a:latin typeface="+mn-lt"/>
                        </a:rPr>
                        <a:t>6 400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r>
                        <a:rPr lang="ru-RU" sz="1200" dirty="0"/>
                        <a:t>РестАрт: Фаст-фуд</a:t>
                      </a:r>
                    </a:p>
                  </a:txBody>
                  <a:tcPr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 1 </a:t>
                      </a:r>
                      <a:r>
                        <a:rPr lang="ru-RU" sz="1200" dirty="0" err="1"/>
                        <a:t>р.м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Clr>
                          <a:srgbClr val="1BC812"/>
                        </a:buClr>
                        <a:buFont typeface="Wingdings" pitchFamily="2" charset="2"/>
                        <a:buChar char="ü"/>
                      </a:pPr>
                      <a:r>
                        <a:rPr lang="ru-RU" sz="1600" b="1" dirty="0"/>
                        <a:t> 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14 000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+mn-lt"/>
                        </a:rPr>
                        <a:t>3 500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1BC812"/>
                        </a:buClr>
                        <a:buFont typeface="Wingdings" pitchFamily="2" charset="2"/>
                        <a:buNone/>
                      </a:pPr>
                      <a:r>
                        <a:rPr lang="ru-RU" sz="1200" b="0" dirty="0">
                          <a:latin typeface="+mn-lt"/>
                        </a:rPr>
                        <a:t>5 600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r>
                        <a:rPr lang="ru-RU" sz="1200" dirty="0"/>
                        <a:t>РестАрт: Кассир</a:t>
                      </a:r>
                    </a:p>
                  </a:txBody>
                  <a:tcPr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 1 </a:t>
                      </a:r>
                      <a:r>
                        <a:rPr lang="ru-RU" sz="1200" dirty="0" err="1"/>
                        <a:t>р.м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Clr>
                          <a:srgbClr val="1BC812"/>
                        </a:buClr>
                        <a:buFont typeface="Wingdings" pitchFamily="2" charset="2"/>
                        <a:buChar char="ü"/>
                      </a:pPr>
                      <a:r>
                        <a:rPr lang="ru-RU" sz="1600" b="1" dirty="0"/>
                        <a:t> 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18 000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+mn-lt"/>
                        </a:rPr>
                        <a:t>4 500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1BC812"/>
                        </a:buClr>
                        <a:buFont typeface="Wingdings" pitchFamily="2" charset="2"/>
                        <a:buNone/>
                      </a:pPr>
                      <a:r>
                        <a:rPr lang="ru-RU" sz="1200" b="0" dirty="0">
                          <a:latin typeface="+mn-lt"/>
                        </a:rPr>
                        <a:t>7 200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r>
                        <a:rPr lang="ru-RU" sz="1200" dirty="0"/>
                        <a:t>РестАрт: Платёжный терминал</a:t>
                      </a:r>
                    </a:p>
                  </a:txBody>
                  <a:tcPr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 1 </a:t>
                      </a:r>
                      <a:r>
                        <a:rPr lang="ru-RU" sz="1200" dirty="0" err="1"/>
                        <a:t>р.м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600" b="0" baseline="0" dirty="0">
                          <a:solidFill>
                            <a:srgbClr val="3ECE45"/>
                          </a:solidFill>
                          <a:effectLst/>
                        </a:rPr>
                        <a:t> </a:t>
                      </a:r>
                      <a:r>
                        <a:rPr lang="ru-RU" sz="1600" b="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ru-RU" sz="1600" b="0" dirty="0">
                        <a:solidFill>
                          <a:srgbClr val="3ECE45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10 000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+mn-lt"/>
                        </a:rPr>
                        <a:t>2 500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ru-RU" sz="1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r>
                        <a:rPr lang="ru-RU" sz="1200" dirty="0"/>
                        <a:t>РестАрт: ДДС</a:t>
                      </a:r>
                    </a:p>
                  </a:txBody>
                  <a:tcPr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 1 </a:t>
                      </a:r>
                      <a:r>
                        <a:rPr lang="ru-RU" sz="1200" dirty="0" err="1"/>
                        <a:t>р.м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C81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̶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16 000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+mn-lt"/>
                        </a:rPr>
                        <a:t>4 000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C81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r>
                        <a:rPr lang="ru-RU" sz="1200" dirty="0"/>
                        <a:t>РестАрт: Администратор ДДС</a:t>
                      </a:r>
                    </a:p>
                  </a:txBody>
                  <a:tcPr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 1 </a:t>
                      </a:r>
                      <a:r>
                        <a:rPr lang="ru-RU" sz="1200" dirty="0" err="1"/>
                        <a:t>р.м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Clr>
                          <a:srgbClr val="1BC812"/>
                        </a:buClr>
                        <a:buFont typeface="Wingdings" pitchFamily="2" charset="2"/>
                        <a:buChar char="ü"/>
                      </a:pPr>
                      <a:r>
                        <a:rPr lang="ru-RU" sz="1600" b="1" dirty="0"/>
                        <a:t> 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5 000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+mn-lt"/>
                        </a:rPr>
                        <a:t>1 200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1BC812"/>
                        </a:buClr>
                        <a:buFont typeface="Wingdings" pitchFamily="2" charset="2"/>
                        <a:buNone/>
                      </a:pPr>
                      <a:r>
                        <a:rPr lang="ru-RU" sz="1200" b="0" dirty="0">
                          <a:latin typeface="+mn-lt"/>
                        </a:rPr>
                        <a:t>2 000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r>
                        <a:rPr lang="ru-RU" sz="1200" dirty="0"/>
                        <a:t>РестАрт: Интерфейс</a:t>
                      </a:r>
                      <a:r>
                        <a:rPr lang="ru-RU" sz="1200" baseline="0" dirty="0"/>
                        <a:t> интеграции</a:t>
                      </a:r>
                      <a:endParaRPr lang="ru-RU" sz="1200" dirty="0"/>
                    </a:p>
                  </a:txBody>
                  <a:tcPr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не ограниченно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indent="-1825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3ECE45"/>
                          </a:solidFill>
                          <a:effectLst/>
                        </a:rPr>
                        <a:t> 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16 000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+mn-lt"/>
                        </a:rPr>
                        <a:t>4 000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r>
                        <a:rPr lang="ru-RU" sz="1200" dirty="0"/>
                        <a:t>РестАрт: Комплексная поставка</a:t>
                      </a:r>
                    </a:p>
                  </a:txBody>
                  <a:tcPr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 1 </a:t>
                      </a:r>
                      <a:r>
                        <a:rPr lang="ru-RU" sz="1200" dirty="0" err="1"/>
                        <a:t>р.м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Clr>
                          <a:srgbClr val="1BC812"/>
                        </a:buClr>
                        <a:buFont typeface="Wingdings" pitchFamily="2" charset="2"/>
                        <a:buChar char="ü"/>
                      </a:pPr>
                      <a:r>
                        <a:rPr lang="ru-RU" sz="1600" b="1" dirty="0"/>
                        <a:t> 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22 000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+mn-lt"/>
                        </a:rPr>
                        <a:t>5 500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1BC812"/>
                        </a:buClr>
                        <a:buFont typeface="Wingdings" pitchFamily="2" charset="2"/>
                        <a:buNone/>
                      </a:pPr>
                      <a:r>
                        <a:rPr lang="ru-RU" sz="1200" b="0" dirty="0">
                          <a:latin typeface="+mn-lt"/>
                        </a:rPr>
                        <a:t>8 800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r>
                        <a:rPr lang="ru-RU" sz="1200" dirty="0"/>
                        <a:t>РестАрт: </a:t>
                      </a:r>
                      <a:r>
                        <a:rPr lang="ru-RU" sz="1200" dirty="0" err="1"/>
                        <a:t>Колл</a:t>
                      </a:r>
                      <a:r>
                        <a:rPr lang="ru-RU" sz="1200" dirty="0"/>
                        <a:t>-центр</a:t>
                      </a:r>
                      <a:r>
                        <a:rPr lang="ru-RU" sz="1200" baseline="0" dirty="0"/>
                        <a:t> доставки</a:t>
                      </a:r>
                      <a:endParaRPr lang="ru-RU" sz="1200" dirty="0"/>
                    </a:p>
                  </a:txBody>
                  <a:tcPr>
                    <a:solidFill>
                      <a:srgbClr val="FDEFE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 1 </a:t>
                      </a:r>
                      <a:r>
                        <a:rPr lang="ru-RU" sz="1200" dirty="0" err="1"/>
                        <a:t>р.м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>
                    <a:solidFill>
                      <a:srgbClr val="FDEFE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indent="-1825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C812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b="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DEFE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20 000</a:t>
                      </a:r>
                    </a:p>
                  </a:txBody>
                  <a:tcPr anchor="ctr">
                    <a:solidFill>
                      <a:srgbClr val="FDEFE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+mn-lt"/>
                        </a:rPr>
                        <a:t>5 000</a:t>
                      </a:r>
                    </a:p>
                  </a:txBody>
                  <a:tcPr anchor="ctr">
                    <a:solidFill>
                      <a:srgbClr val="FDEFE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1BC812"/>
                        </a:buClr>
                        <a:buFont typeface="Wingdings" pitchFamily="2" charset="2"/>
                        <a:buNone/>
                      </a:pPr>
                      <a:r>
                        <a:rPr lang="ru-RU" sz="1200" b="0" dirty="0">
                          <a:latin typeface="+mn-lt"/>
                        </a:rPr>
                        <a:t>8 000</a:t>
                      </a:r>
                    </a:p>
                  </a:txBody>
                  <a:tcPr anchor="ctr">
                    <a:solidFill>
                      <a:srgbClr val="FDEFE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r>
                        <a:rPr lang="ru-RU" sz="1200" dirty="0"/>
                        <a:t>РестАрт: Сервер-консолидации</a:t>
                      </a:r>
                    </a:p>
                  </a:txBody>
                  <a:tcPr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 1 </a:t>
                      </a:r>
                      <a:r>
                        <a:rPr lang="ru-RU" sz="1200" dirty="0" err="1"/>
                        <a:t>р.м</a:t>
                      </a:r>
                      <a:r>
                        <a:rPr lang="ru-RU" sz="1200" dirty="0"/>
                        <a:t>.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C81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̶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30 000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+mn-lt"/>
                        </a:rPr>
                        <a:t>7 500</a:t>
                      </a: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1BC812"/>
                        </a:buClr>
                        <a:buFont typeface="Wingdings" pitchFamily="2" charset="2"/>
                        <a:buNone/>
                      </a:pPr>
                      <a:r>
                        <a:rPr lang="ru-RU" sz="1200" b="0" dirty="0">
                          <a:latin typeface="+mn-lt"/>
                        </a:rPr>
                        <a:t>12</a:t>
                      </a:r>
                      <a:r>
                        <a:rPr lang="ru-RU" sz="1200" b="0" baseline="0" dirty="0">
                          <a:latin typeface="+mn-lt"/>
                        </a:rPr>
                        <a:t> 000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617">
                <a:tc>
                  <a:txBody>
                    <a:bodyPr/>
                    <a:lstStyle/>
                    <a:p>
                      <a:r>
                        <a:rPr lang="ru-RU" sz="1200" dirty="0"/>
                        <a:t>РестАрт:</a:t>
                      </a:r>
                      <a:r>
                        <a:rPr lang="ru-RU" sz="1200" baseline="0" dirty="0"/>
                        <a:t> Анализ бизнеса</a:t>
                      </a:r>
                      <a:endParaRPr lang="ru-RU" sz="1200" dirty="0"/>
                    </a:p>
                  </a:txBody>
                  <a:tcPr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не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</a:rPr>
                        <a:t> ограниченно</a:t>
                      </a:r>
                      <a:endParaRPr lang="ru-RU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Clr>
                          <a:srgbClr val="1BC812"/>
                        </a:buClr>
                        <a:buFont typeface="Wingdings" pitchFamily="2" charset="2"/>
                        <a:buChar char="ü"/>
                      </a:pPr>
                      <a:r>
                        <a:rPr lang="ru-RU" sz="1600" b="1" dirty="0"/>
                        <a:t> 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9 000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+mn-lt"/>
                        </a:rPr>
                        <a:t>2 200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1BC812"/>
                        </a:buClr>
                        <a:buFont typeface="Wingdings" pitchFamily="2" charset="2"/>
                        <a:buNone/>
                      </a:pPr>
                      <a:r>
                        <a:rPr lang="ru-RU" sz="1200" b="0" dirty="0">
                          <a:latin typeface="+mn-lt"/>
                        </a:rPr>
                        <a:t>3 600</a:t>
                      </a:r>
                    </a:p>
                  </a:txBody>
                  <a:tcPr anchor="ctr">
                    <a:solidFill>
                      <a:schemeClr val="accent6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406892"/>
      </p:ext>
    </p:extLst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25252" y="1052736"/>
            <a:ext cx="7391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492303"/>
                </a:solidFill>
              </a:rPr>
              <a:t>ШЕФ КОНСАЛТИНГ</a:t>
            </a:r>
          </a:p>
          <a:p>
            <a:pPr algn="ctr" eaLnBrk="1" hangingPunct="1"/>
            <a:r>
              <a:rPr lang="ru-RU" altLang="ru-RU" b="1" dirty="0">
                <a:solidFill>
                  <a:srgbClr val="492303"/>
                </a:solidFill>
              </a:rPr>
              <a:t>тел. +7(495) 364-91-85</a:t>
            </a:r>
            <a:endParaRPr lang="en-US" altLang="ru-RU" b="1" dirty="0">
              <a:solidFill>
                <a:srgbClr val="492303"/>
              </a:solidFill>
            </a:endParaRPr>
          </a:p>
          <a:p>
            <a:pPr algn="ctr" eaLnBrk="1" hangingPunct="1"/>
            <a:r>
              <a:rPr lang="en-US" altLang="ru-RU" b="1" dirty="0">
                <a:solidFill>
                  <a:srgbClr val="492303"/>
                </a:solidFill>
                <a:hlinkClick r:id="rId3"/>
              </a:rPr>
              <a:t>www.chiefcons.ru</a:t>
            </a:r>
            <a:endParaRPr lang="ru-RU" altLang="ru-RU" b="1" dirty="0">
              <a:solidFill>
                <a:srgbClr val="492303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5155927"/>
            <a:ext cx="7543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 dirty="0"/>
              <a:t>E-mail: </a:t>
            </a:r>
            <a:r>
              <a:rPr lang="en-US" altLang="ru-RU" b="1" dirty="0">
                <a:solidFill>
                  <a:srgbClr val="000099"/>
                </a:solidFill>
              </a:rPr>
              <a:t>1c@chiefcons.ru</a:t>
            </a:r>
            <a:endParaRPr lang="ru-RU" altLang="ru-RU" b="1" dirty="0"/>
          </a:p>
        </p:txBody>
      </p:sp>
      <p:pic>
        <p:nvPicPr>
          <p:cNvPr id="1026" name="Picture 2" descr="C:\Users\Алена\Desktop\korobka_restart_preview_1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9" r="25960"/>
          <a:stretch/>
        </p:blipFill>
        <p:spPr bwMode="auto">
          <a:xfrm>
            <a:off x="3681152" y="1976066"/>
            <a:ext cx="1879600" cy="270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276"/>
            <a:ext cx="1127456" cy="7147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2" y="6237312"/>
            <a:ext cx="2255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Разработано компанией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«1С-Рарус»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www.rarus.ru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7135"/>
      </p:ext>
    </p:extLst>
  </p:cSld>
  <p:clrMapOvr>
    <a:masterClrMapping/>
  </p:clrMapOvr>
  <p:transition spd="slow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a7845184f526eceec7686eca5c6f6b27c93a7a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1100" b="1" dirty="0" smtClean="0">
            <a:solidFill>
              <a:schemeClr val="bg1">
                <a:lumMod val="50000"/>
              </a:schemeClr>
            </a:solidFill>
            <a:latin typeface="Arial Narrow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47366</TotalTime>
  <Words>1007</Words>
  <Application>Microsoft Office PowerPoint</Application>
  <PresentationFormat>Экран (4:3)</PresentationFormat>
  <Paragraphs>233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Angsana New</vt:lpstr>
      <vt:lpstr>Arial</vt:lpstr>
      <vt:lpstr>Arial Black</vt:lpstr>
      <vt:lpstr>Arial Narrow</vt:lpstr>
      <vt:lpstr>Calibri</vt:lpstr>
      <vt:lpstr>Wingdings</vt:lpstr>
      <vt:lpstr>Тема Office</vt:lpstr>
      <vt:lpstr>1_Специальное оформление</vt:lpstr>
      <vt:lpstr>Специальное оформление</vt:lpstr>
      <vt:lpstr>Презентация PowerPoint</vt:lpstr>
      <vt:lpstr>Автоматизация от А до Я</vt:lpstr>
      <vt:lpstr>Автоматизация предприятий любого формата и концепции</vt:lpstr>
      <vt:lpstr>Фаст-фуды, столовые, буфеты</vt:lpstr>
      <vt:lpstr>Рестораны, клубы, кафе, бары</vt:lpstr>
      <vt:lpstr>Сетевые предприятия</vt:lpstr>
      <vt:lpstr>Обслуживание и поддержка</vt:lpstr>
      <vt:lpstr>Стоимость поставок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RestArt</dc:title>
  <dc:creator>Анастасиева Алёна</dc:creator>
  <cp:lastModifiedBy>Александр Чесноков</cp:lastModifiedBy>
  <cp:revision>1328</cp:revision>
  <cp:lastPrinted>2014-12-02T14:13:29Z</cp:lastPrinted>
  <dcterms:created xsi:type="dcterms:W3CDTF">2014-02-19T14:12:30Z</dcterms:created>
  <dcterms:modified xsi:type="dcterms:W3CDTF">2017-03-25T12:16:33Z</dcterms:modified>
</cp:coreProperties>
</file>